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315" r:id="rId4"/>
    <p:sldId id="316" r:id="rId5"/>
    <p:sldId id="317" r:id="rId6"/>
    <p:sldId id="318" r:id="rId7"/>
    <p:sldId id="319" r:id="rId8"/>
    <p:sldId id="321" r:id="rId9"/>
    <p:sldId id="324" r:id="rId10"/>
    <p:sldId id="325" r:id="rId11"/>
    <p:sldId id="326" r:id="rId12"/>
    <p:sldId id="320" r:id="rId13"/>
    <p:sldId id="322" r:id="rId14"/>
    <p:sldId id="333" r:id="rId15"/>
    <p:sldId id="341" r:id="rId16"/>
    <p:sldId id="343" r:id="rId17"/>
    <p:sldId id="342" r:id="rId18"/>
    <p:sldId id="349" r:id="rId19"/>
    <p:sldId id="346" r:id="rId20"/>
    <p:sldId id="347" r:id="rId21"/>
    <p:sldId id="348" r:id="rId22"/>
    <p:sldId id="334" r:id="rId23"/>
    <p:sldId id="335" r:id="rId24"/>
    <p:sldId id="336" r:id="rId25"/>
    <p:sldId id="337" r:id="rId26"/>
    <p:sldId id="338" r:id="rId27"/>
    <p:sldId id="360" r:id="rId28"/>
    <p:sldId id="339" r:id="rId29"/>
    <p:sldId id="340" r:id="rId3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845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7" Type="http://schemas.openxmlformats.org/officeDocument/2006/relationships/image" Target="../media/image21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13" Type="http://schemas.openxmlformats.org/officeDocument/2006/relationships/image" Target="../media/image33.gif"/><Relationship Id="rId3" Type="http://schemas.openxmlformats.org/officeDocument/2006/relationships/image" Target="../media/image23.gif"/><Relationship Id="rId7" Type="http://schemas.openxmlformats.org/officeDocument/2006/relationships/image" Target="../media/image27.gif"/><Relationship Id="rId12" Type="http://schemas.openxmlformats.org/officeDocument/2006/relationships/image" Target="../media/image32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11" Type="http://schemas.openxmlformats.org/officeDocument/2006/relationships/image" Target="../media/image31.gif"/><Relationship Id="rId5" Type="http://schemas.openxmlformats.org/officeDocument/2006/relationships/image" Target="../media/image25.gif"/><Relationship Id="rId10" Type="http://schemas.openxmlformats.org/officeDocument/2006/relationships/image" Target="../media/image30.gif"/><Relationship Id="rId4" Type="http://schemas.openxmlformats.org/officeDocument/2006/relationships/image" Target="../media/image24.gif"/><Relationship Id="rId9" Type="http://schemas.openxmlformats.org/officeDocument/2006/relationships/image" Target="../media/image29.gif"/><Relationship Id="rId14" Type="http://schemas.openxmlformats.org/officeDocument/2006/relationships/image" Target="../media/image34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37.gif"/><Relationship Id="rId7" Type="http://schemas.openxmlformats.org/officeDocument/2006/relationships/image" Target="../media/image41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gif"/><Relationship Id="rId11" Type="http://schemas.openxmlformats.org/officeDocument/2006/relationships/image" Target="../media/image45.gif"/><Relationship Id="rId5" Type="http://schemas.openxmlformats.org/officeDocument/2006/relationships/image" Target="../media/image39.gif"/><Relationship Id="rId10" Type="http://schemas.openxmlformats.org/officeDocument/2006/relationships/image" Target="../media/image44.gif"/><Relationship Id="rId4" Type="http://schemas.openxmlformats.org/officeDocument/2006/relationships/image" Target="../media/image38.gif"/><Relationship Id="rId9" Type="http://schemas.openxmlformats.org/officeDocument/2006/relationships/image" Target="../media/image43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2o/snoopy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7" Type="http://schemas.openxmlformats.org/officeDocument/2006/relationships/image" Target="../media/image2.gi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gif"/><Relationship Id="rId5" Type="http://schemas.openxmlformats.org/officeDocument/2006/relationships/image" Target="../media/image51.gif"/><Relationship Id="rId4" Type="http://schemas.openxmlformats.org/officeDocument/2006/relationships/image" Target="../media/image5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gif"/><Relationship Id="rId7" Type="http://schemas.openxmlformats.org/officeDocument/2006/relationships/image" Target="../media/image8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10" Type="http://schemas.openxmlformats.org/officeDocument/2006/relationships/image" Target="../media/image11.gif"/><Relationship Id="rId4" Type="http://schemas.openxmlformats.org/officeDocument/2006/relationships/image" Target="../media/image5.gif"/><Relationship Id="rId9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nch-bu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419225"/>
            <a:ext cx="2857500" cy="27717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1096962"/>
            <a:ext cx="6477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 crash introduction to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your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Linux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33600" y="2133600"/>
            <a:ext cx="2895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3200" dirty="0" smtClean="0"/>
              <a:t> The Shell</a:t>
            </a:r>
          </a:p>
          <a:p>
            <a:pPr>
              <a:buFont typeface="Arial" pitchFamily="34" charset="0"/>
              <a:buChar char="•"/>
            </a:pPr>
            <a:endParaRPr lang="en-GB" sz="3200" dirty="0" smtClean="0"/>
          </a:p>
          <a:p>
            <a:pPr>
              <a:buFont typeface="Arial" pitchFamily="34" charset="0"/>
              <a:buChar char="•"/>
            </a:pPr>
            <a:r>
              <a:rPr lang="en-GB" sz="3200" dirty="0" smtClean="0"/>
              <a:t> Files</a:t>
            </a:r>
          </a:p>
          <a:p>
            <a:pPr>
              <a:buFont typeface="Arial" pitchFamily="34" charset="0"/>
              <a:buChar char="•"/>
            </a:pPr>
            <a:endParaRPr lang="en-GB" sz="3200" dirty="0" smtClean="0"/>
          </a:p>
          <a:p>
            <a:pPr>
              <a:buFont typeface="Arial" pitchFamily="34" charset="0"/>
              <a:buChar char="•"/>
            </a:pPr>
            <a:r>
              <a:rPr lang="en-GB" sz="3200" dirty="0" smtClean="0"/>
              <a:t> Permissions</a:t>
            </a:r>
            <a:endParaRPr lang="en-GB" sz="3200" dirty="0"/>
          </a:p>
        </p:txBody>
      </p:sp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1261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10</a:t>
            </a:r>
            <a:endParaRPr lang="fr-CA" dirty="0"/>
          </a:p>
        </p:txBody>
      </p:sp>
      <p:sp>
        <p:nvSpPr>
          <p:cNvPr id="17" name="Title 5"/>
          <p:cNvSpPr>
            <a:spLocks noGrp="1"/>
          </p:cNvSpPr>
          <p:nvPr>
            <p:ph type="title"/>
          </p:nvPr>
        </p:nvSpPr>
        <p:spPr>
          <a:xfrm>
            <a:off x="914400" y="152400"/>
            <a:ext cx="7467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UNIX Shell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en-US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219200"/>
            <a:ext cx="8458200" cy="487362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 smtClean="0">
                <a:latin typeface="Century Schoolbook" pitchFamily="18" charset="0"/>
              </a:rPr>
              <a:t>   $   command     [-options]    [arguments]</a:t>
            </a:r>
          </a:p>
        </p:txBody>
      </p:sp>
      <p:grpSp>
        <p:nvGrpSpPr>
          <p:cNvPr id="37" name="Group 4"/>
          <p:cNvGrpSpPr>
            <a:grpSpLocks/>
          </p:cNvGrpSpPr>
          <p:nvPr/>
        </p:nvGrpSpPr>
        <p:grpSpPr bwMode="auto">
          <a:xfrm>
            <a:off x="609600" y="1905000"/>
            <a:ext cx="1295400" cy="1524000"/>
            <a:chOff x="375" y="1344"/>
            <a:chExt cx="969" cy="960"/>
          </a:xfrm>
        </p:grpSpPr>
        <p:sp>
          <p:nvSpPr>
            <p:cNvPr id="38" name="AutoShape 5"/>
            <p:cNvSpPr>
              <a:spLocks noChangeArrowheads="1"/>
            </p:cNvSpPr>
            <p:nvPr/>
          </p:nvSpPr>
          <p:spPr bwMode="auto">
            <a:xfrm>
              <a:off x="432" y="1824"/>
              <a:ext cx="912" cy="480"/>
            </a:xfrm>
            <a:prstGeom prst="wedgeRoundRectCallout">
              <a:avLst>
                <a:gd name="adj1" fmla="val -24014"/>
                <a:gd name="adj2" fmla="val -141250"/>
                <a:gd name="adj3" fmla="val 16667"/>
              </a:avLst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US" sz="1400" b="1"/>
                <a:t>Command prompt</a:t>
              </a:r>
            </a:p>
          </p:txBody>
        </p:sp>
        <p:sp>
          <p:nvSpPr>
            <p:cNvPr id="39" name="Line 6"/>
            <p:cNvSpPr>
              <a:spLocks noChangeShapeType="1"/>
            </p:cNvSpPr>
            <p:nvPr/>
          </p:nvSpPr>
          <p:spPr bwMode="auto">
            <a:xfrm>
              <a:off x="375" y="1344"/>
              <a:ext cx="38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40" name="Group 7"/>
          <p:cNvGrpSpPr>
            <a:grpSpLocks/>
          </p:cNvGrpSpPr>
          <p:nvPr/>
        </p:nvGrpSpPr>
        <p:grpSpPr bwMode="auto">
          <a:xfrm>
            <a:off x="1447800" y="1905000"/>
            <a:ext cx="1828800" cy="1447800"/>
            <a:chOff x="1152" y="1344"/>
            <a:chExt cx="1152" cy="912"/>
          </a:xfrm>
        </p:grpSpPr>
        <p:sp>
          <p:nvSpPr>
            <p:cNvPr id="41" name="AutoShape 8"/>
            <p:cNvSpPr>
              <a:spLocks noChangeArrowheads="1"/>
            </p:cNvSpPr>
            <p:nvPr/>
          </p:nvSpPr>
          <p:spPr bwMode="auto">
            <a:xfrm>
              <a:off x="1584" y="1776"/>
              <a:ext cx="720" cy="480"/>
            </a:xfrm>
            <a:prstGeom prst="wedgeRoundRectCallout">
              <a:avLst>
                <a:gd name="adj1" fmla="val -32778"/>
                <a:gd name="adj2" fmla="val -134792"/>
                <a:gd name="adj3" fmla="val 16667"/>
              </a:avLst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US" sz="1400" b="1"/>
                <a:t>Command name</a:t>
              </a:r>
            </a:p>
          </p:txBody>
        </p:sp>
        <p:sp>
          <p:nvSpPr>
            <p:cNvPr id="42" name="Line 9"/>
            <p:cNvSpPr>
              <a:spLocks noChangeShapeType="1"/>
            </p:cNvSpPr>
            <p:nvPr/>
          </p:nvSpPr>
          <p:spPr bwMode="auto">
            <a:xfrm>
              <a:off x="1152" y="1344"/>
              <a:ext cx="91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43" name="Group 10"/>
          <p:cNvGrpSpPr>
            <a:grpSpLocks/>
          </p:cNvGrpSpPr>
          <p:nvPr/>
        </p:nvGrpSpPr>
        <p:grpSpPr bwMode="auto">
          <a:xfrm>
            <a:off x="6019800" y="1905635"/>
            <a:ext cx="2819400" cy="1675765"/>
            <a:chOff x="3504" y="1344"/>
            <a:chExt cx="1968" cy="1015"/>
          </a:xfrm>
        </p:grpSpPr>
        <p:sp>
          <p:nvSpPr>
            <p:cNvPr id="44" name="Line 11"/>
            <p:cNvSpPr>
              <a:spLocks noChangeShapeType="1"/>
            </p:cNvSpPr>
            <p:nvPr/>
          </p:nvSpPr>
          <p:spPr bwMode="auto">
            <a:xfrm>
              <a:off x="3504" y="1344"/>
              <a:ext cx="139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en-GB"/>
            </a:p>
          </p:txBody>
        </p:sp>
        <p:sp>
          <p:nvSpPr>
            <p:cNvPr id="45" name="AutoShape 12"/>
            <p:cNvSpPr>
              <a:spLocks noChangeArrowheads="1"/>
            </p:cNvSpPr>
            <p:nvPr/>
          </p:nvSpPr>
          <p:spPr bwMode="auto">
            <a:xfrm>
              <a:off x="4032" y="1680"/>
              <a:ext cx="1440" cy="679"/>
            </a:xfrm>
            <a:prstGeom prst="wedgeRoundRectCallout">
              <a:avLst>
                <a:gd name="adj1" fmla="val -50139"/>
                <a:gd name="adj2" fmla="val -99614"/>
                <a:gd name="adj3" fmla="val 16667"/>
              </a:avLst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marL="457200" indent="-457200"/>
              <a:r>
                <a:rPr lang="en-US" sz="1400" b="1" dirty="0"/>
                <a:t>Arguments can be:</a:t>
              </a:r>
            </a:p>
            <a:p>
              <a:pPr marL="457200" indent="-457200"/>
              <a:r>
                <a:rPr lang="en-US" sz="1400" b="1" dirty="0"/>
                <a:t>1.  More information</a:t>
              </a:r>
            </a:p>
            <a:p>
              <a:pPr marL="457200" indent="-457200"/>
              <a:r>
                <a:rPr lang="en-US" sz="1400" b="1" dirty="0"/>
                <a:t>2.  Object identifiers</a:t>
              </a:r>
            </a:p>
            <a:p>
              <a:pPr marL="457200" indent="-457200"/>
              <a:r>
                <a:rPr lang="en-US" sz="1400" b="1" dirty="0"/>
                <a:t>3.  Names of files</a:t>
              </a:r>
            </a:p>
          </p:txBody>
        </p:sp>
      </p:grpSp>
      <p:grpSp>
        <p:nvGrpSpPr>
          <p:cNvPr id="46" name="Group 14"/>
          <p:cNvGrpSpPr>
            <a:grpSpLocks/>
          </p:cNvGrpSpPr>
          <p:nvPr/>
        </p:nvGrpSpPr>
        <p:grpSpPr bwMode="auto">
          <a:xfrm>
            <a:off x="3733800" y="1905000"/>
            <a:ext cx="2438400" cy="1600200"/>
            <a:chOff x="2256" y="1344"/>
            <a:chExt cx="1536" cy="1008"/>
          </a:xfrm>
        </p:grpSpPr>
        <p:sp>
          <p:nvSpPr>
            <p:cNvPr id="47" name="Line 15"/>
            <p:cNvSpPr>
              <a:spLocks noChangeShapeType="1"/>
            </p:cNvSpPr>
            <p:nvPr/>
          </p:nvSpPr>
          <p:spPr bwMode="auto">
            <a:xfrm>
              <a:off x="2256" y="1344"/>
              <a:ext cx="91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en-GB"/>
            </a:p>
          </p:txBody>
        </p:sp>
        <p:sp>
          <p:nvSpPr>
            <p:cNvPr id="48" name="AutoShape 16"/>
            <p:cNvSpPr>
              <a:spLocks noChangeArrowheads="1"/>
            </p:cNvSpPr>
            <p:nvPr/>
          </p:nvSpPr>
          <p:spPr bwMode="auto">
            <a:xfrm>
              <a:off x="2496" y="1776"/>
              <a:ext cx="1296" cy="576"/>
            </a:xfrm>
            <a:prstGeom prst="wedgeRoundRectCallout">
              <a:avLst>
                <a:gd name="adj1" fmla="val -25000"/>
                <a:gd name="adj2" fmla="val -122745"/>
                <a:gd name="adj3" fmla="val 16667"/>
              </a:avLst>
            </a:prstGeom>
            <a:ln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400" b="1"/>
                <a:t>Command modifier; usually one character preceded by + or - sign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4191000" y="35052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 smtClean="0"/>
              <a:t>Optional</a:t>
            </a:r>
            <a:endParaRPr lang="en-GB" b="1" i="1" dirty="0"/>
          </a:p>
        </p:txBody>
      </p:sp>
      <p:sp>
        <p:nvSpPr>
          <p:cNvPr id="51" name="TextBox 50"/>
          <p:cNvSpPr txBox="1"/>
          <p:nvPr/>
        </p:nvSpPr>
        <p:spPr>
          <a:xfrm>
            <a:off x="685800" y="481078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u="sng" dirty="0" smtClean="0"/>
              <a:t>Examples:</a:t>
            </a:r>
            <a:endParaRPr lang="en-GB" sz="2800" b="1" u="sng" dirty="0"/>
          </a:p>
        </p:txBody>
      </p:sp>
      <p:sp>
        <p:nvSpPr>
          <p:cNvPr id="52" name="TextBox 51"/>
          <p:cNvSpPr txBox="1"/>
          <p:nvPr/>
        </p:nvSpPr>
        <p:spPr>
          <a:xfrm>
            <a:off x="2590800" y="4191000"/>
            <a:ext cx="3048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rgbClr val="7030A0"/>
                </a:solidFill>
              </a:rPr>
              <a:t>$</a:t>
            </a:r>
            <a:r>
              <a:rPr lang="en-GB" sz="3200" dirty="0" smtClean="0"/>
              <a:t> </a:t>
            </a:r>
            <a:r>
              <a:rPr lang="en-GB" sz="3200" dirty="0" err="1" smtClean="0">
                <a:solidFill>
                  <a:srgbClr val="C00000"/>
                </a:solidFill>
              </a:rPr>
              <a:t>ps</a:t>
            </a:r>
            <a:r>
              <a:rPr lang="en-GB" sz="3200" dirty="0" smtClean="0"/>
              <a:t> </a:t>
            </a:r>
            <a:r>
              <a:rPr lang="en-GB" sz="3200" dirty="0" smtClean="0">
                <a:solidFill>
                  <a:schemeClr val="accent6">
                    <a:lumMod val="75000"/>
                  </a:schemeClr>
                </a:solidFill>
              </a:rPr>
              <a:t>$$</a:t>
            </a:r>
          </a:p>
          <a:p>
            <a:r>
              <a:rPr lang="en-GB" sz="3200" dirty="0" smtClean="0">
                <a:solidFill>
                  <a:srgbClr val="7030A0"/>
                </a:solidFill>
              </a:rPr>
              <a:t>$ </a:t>
            </a:r>
            <a:r>
              <a:rPr lang="en-GB" sz="3200" dirty="0" err="1" smtClean="0">
                <a:solidFill>
                  <a:srgbClr val="C00000"/>
                </a:solidFill>
              </a:rPr>
              <a:t>ls</a:t>
            </a:r>
            <a:r>
              <a:rPr lang="en-GB" sz="3200" dirty="0" smtClean="0">
                <a:solidFill>
                  <a:srgbClr val="7030A0"/>
                </a:solidFill>
              </a:rPr>
              <a:t> </a:t>
            </a:r>
            <a:r>
              <a:rPr lang="en-GB" sz="3200" dirty="0" smtClean="0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en-GB" sz="3200" dirty="0" err="1" smtClean="0">
                <a:solidFill>
                  <a:schemeClr val="accent3">
                    <a:lumMod val="50000"/>
                  </a:schemeClr>
                </a:solidFill>
              </a:rPr>
              <a:t>als</a:t>
            </a:r>
            <a:endParaRPr lang="en-GB" sz="3200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sz="3200" dirty="0" smtClean="0">
                <a:solidFill>
                  <a:srgbClr val="7030A0"/>
                </a:solidFill>
              </a:rPr>
              <a:t>$</a:t>
            </a:r>
            <a:r>
              <a:rPr lang="en-GB" sz="3200" dirty="0" smtClean="0"/>
              <a:t> </a:t>
            </a:r>
            <a:r>
              <a:rPr lang="en-GB" sz="3200" dirty="0" err="1" smtClean="0">
                <a:solidFill>
                  <a:srgbClr val="C00000"/>
                </a:solidFill>
              </a:rPr>
              <a:t>ps</a:t>
            </a:r>
            <a:r>
              <a:rPr lang="en-GB" sz="3200" dirty="0" smtClean="0"/>
              <a:t> </a:t>
            </a:r>
            <a:r>
              <a:rPr lang="en-GB" sz="3200" dirty="0" smtClean="0">
                <a:solidFill>
                  <a:schemeClr val="accent3">
                    <a:lumMod val="50000"/>
                  </a:schemeClr>
                </a:solidFill>
              </a:rPr>
              <a:t>-A </a:t>
            </a:r>
            <a:r>
              <a:rPr lang="en-GB" sz="3200" dirty="0" smtClean="0">
                <a:solidFill>
                  <a:schemeClr val="accent6">
                    <a:lumMod val="75000"/>
                  </a:schemeClr>
                </a:solidFill>
              </a:rPr>
              <a:t>$$</a:t>
            </a:r>
          </a:p>
          <a:p>
            <a:r>
              <a:rPr lang="en-GB" sz="3200" dirty="0" smtClean="0">
                <a:solidFill>
                  <a:srgbClr val="7030A0"/>
                </a:solidFill>
              </a:rPr>
              <a:t>$</a:t>
            </a:r>
            <a:r>
              <a:rPr lang="en-GB" sz="3200" dirty="0" smtClean="0"/>
              <a:t> </a:t>
            </a:r>
            <a:r>
              <a:rPr lang="en-GB" sz="3200" dirty="0" smtClean="0">
                <a:solidFill>
                  <a:srgbClr val="C00000"/>
                </a:solidFill>
              </a:rPr>
              <a:t>clear</a:t>
            </a:r>
            <a:endParaRPr lang="en-GB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81800" y="35052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 smtClean="0"/>
              <a:t>Optional</a:t>
            </a:r>
            <a:endParaRPr lang="en-GB" b="1" i="1" dirty="0"/>
          </a:p>
        </p:txBody>
      </p:sp>
      <p:cxnSp>
        <p:nvCxnSpPr>
          <p:cNvPr id="55" name="Straight Arrow Connector 54"/>
          <p:cNvCxnSpPr/>
          <p:nvPr/>
        </p:nvCxnSpPr>
        <p:spPr>
          <a:xfrm rot="10800000" flipV="1">
            <a:off x="3886200" y="5867400"/>
            <a:ext cx="14478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181600" y="5558135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Clears the screen. Very useful!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11</a:t>
            </a:r>
            <a:endParaRPr lang="fr-CA" dirty="0"/>
          </a:p>
        </p:txBody>
      </p:sp>
      <p:sp>
        <p:nvSpPr>
          <p:cNvPr id="17" name="Title 5"/>
          <p:cNvSpPr>
            <a:spLocks noGrp="1"/>
          </p:cNvSpPr>
          <p:nvPr>
            <p:ph type="title"/>
          </p:nvPr>
        </p:nvSpPr>
        <p:spPr>
          <a:xfrm>
            <a:off x="914400" y="152400"/>
            <a:ext cx="7467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UNIX Shell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en-US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" name="Picture 25" descr="help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440" y="1013460"/>
            <a:ext cx="6233160" cy="5234940"/>
          </a:xfrm>
          <a:prstGeom prst="rect">
            <a:avLst/>
          </a:prstGeom>
        </p:spPr>
      </p:pic>
      <p:pic>
        <p:nvPicPr>
          <p:cNvPr id="28" name="Picture 27" descr="help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440" y="1013460"/>
            <a:ext cx="6233160" cy="5234940"/>
          </a:xfrm>
          <a:prstGeom prst="rect">
            <a:avLst/>
          </a:prstGeom>
        </p:spPr>
      </p:pic>
      <p:pic>
        <p:nvPicPr>
          <p:cNvPr id="29" name="Picture 28" descr="help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8440" y="1013460"/>
            <a:ext cx="6233160" cy="5234940"/>
          </a:xfrm>
          <a:prstGeom prst="rect">
            <a:avLst/>
          </a:prstGeom>
        </p:spPr>
      </p:pic>
      <p:pic>
        <p:nvPicPr>
          <p:cNvPr id="30" name="Picture 29" descr="help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8440" y="1013460"/>
            <a:ext cx="6233160" cy="52349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0" y="11430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To read the </a:t>
            </a:r>
            <a:r>
              <a:rPr lang="en-GB" b="1" i="1" u="sng" dirty="0" smtClean="0"/>
              <a:t>man</a:t>
            </a:r>
            <a:r>
              <a:rPr lang="en-GB" dirty="0" smtClean="0"/>
              <a:t>ual for a command, use: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6200" y="1905000"/>
            <a:ext cx="25908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3600" dirty="0" smtClean="0"/>
              <a:t>man </a:t>
            </a:r>
            <a:r>
              <a:rPr lang="en-GB" sz="2800" i="1" dirty="0" smtClean="0"/>
              <a:t>command</a:t>
            </a:r>
            <a:endParaRPr lang="en-GB" sz="2800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0" y="32766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To get a short help, use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6200" y="3722132"/>
            <a:ext cx="266700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800" i="1" dirty="0" smtClean="0"/>
              <a:t>command </a:t>
            </a:r>
            <a:r>
              <a:rPr lang="en-GB" sz="2800" dirty="0" smtClean="0"/>
              <a:t>--help</a:t>
            </a:r>
            <a:endParaRPr lang="en-GB" sz="2800" dirty="0"/>
          </a:p>
        </p:txBody>
      </p:sp>
      <p:pic>
        <p:nvPicPr>
          <p:cNvPr id="14" name="Picture 13" descr="whatis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7600" y="1015200"/>
            <a:ext cx="6233160" cy="52349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0" y="474624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For super short help...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200" y="5191780"/>
            <a:ext cx="2667000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3200" dirty="0" err="1" smtClean="0"/>
              <a:t>whatis</a:t>
            </a:r>
            <a:r>
              <a:rPr lang="en-GB" sz="3200" dirty="0" smtClean="0"/>
              <a:t> </a:t>
            </a:r>
            <a:r>
              <a:rPr lang="en-GB" sz="2400" i="1" dirty="0" smtClean="0"/>
              <a:t>command</a:t>
            </a:r>
            <a:endParaRPr lang="en-GB" sz="24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15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12</a:t>
            </a:r>
            <a:endParaRPr lang="fr-CA" dirty="0"/>
          </a:p>
        </p:txBody>
      </p:sp>
      <p:sp>
        <p:nvSpPr>
          <p:cNvPr id="17" name="Title 5"/>
          <p:cNvSpPr>
            <a:spLocks noGrp="1"/>
          </p:cNvSpPr>
          <p:nvPr>
            <p:ph type="title"/>
          </p:nvPr>
        </p:nvSpPr>
        <p:spPr>
          <a:xfrm>
            <a:off x="914400" y="152400"/>
            <a:ext cx="7467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UNIX Shell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Group 31"/>
          <p:cNvGraphicFramePr>
            <a:graphicFrameLocks noGrp="1"/>
          </p:cNvGraphicFramePr>
          <p:nvPr/>
        </p:nvGraphicFramePr>
        <p:xfrm>
          <a:off x="1143000" y="1905000"/>
          <a:ext cx="7391400" cy="3787713"/>
        </p:xfrm>
        <a:graphic>
          <a:graphicData uri="http://schemas.openxmlformats.org/drawingml/2006/table">
            <a:tbl>
              <a:tblPr/>
              <a:tblGrid>
                <a:gridCol w="2667000"/>
                <a:gridCol w="4724400"/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Key Pressed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Result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Backspace, Ctrl-h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Back up &amp; erase last character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Ctrl-c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Terminates the current command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(watch out for Ctrl-z: suspend command)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0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Ctrl-s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Stops scrolling of output on screen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(Ctrl-q to resume/start scrolling)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Ctrl-w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Delete previous word on command line</a:t>
                      </a:r>
                      <a:b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(from cursor back)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Ctrl-u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Erases/deletes entire command line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13</a:t>
            </a:r>
            <a:endParaRPr lang="fr-CA" dirty="0"/>
          </a:p>
        </p:txBody>
      </p:sp>
      <p:sp>
        <p:nvSpPr>
          <p:cNvPr id="17" name="Title 5"/>
          <p:cNvSpPr>
            <a:spLocks noGrp="1"/>
          </p:cNvSpPr>
          <p:nvPr>
            <p:ph type="title"/>
          </p:nvPr>
        </p:nvSpPr>
        <p:spPr>
          <a:xfrm>
            <a:off x="914400" y="152400"/>
            <a:ext cx="7467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UNIX Shell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Group 55"/>
          <p:cNvGraphicFramePr>
            <a:graphicFrameLocks noGrp="1"/>
          </p:cNvGraphicFramePr>
          <p:nvPr/>
        </p:nvGraphicFramePr>
        <p:xfrm>
          <a:off x="990600" y="1524000"/>
          <a:ext cx="7391400" cy="4403727"/>
        </p:xfrm>
        <a:graphic>
          <a:graphicData uri="http://schemas.openxmlformats.org/drawingml/2006/table">
            <a:tbl>
              <a:tblPr/>
              <a:tblGrid>
                <a:gridCol w="2667000"/>
                <a:gridCol w="4724400"/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Key Pressed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Result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Cntl-a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Go to beginning of line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Ctrl-e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Go to end of line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Esc-f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Go forward one word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Esc-b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Go back one word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Esc-d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Delete word (from cursor to end of word)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Cntl-d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Delete character at cursor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Cntl-k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Delete from cursor to end of line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14</a:t>
            </a:r>
            <a:endParaRPr lang="fr-CA" dirty="0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24384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The UNIX file system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533400" y="23622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19600" y="30480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15</a:t>
            </a:r>
            <a:endParaRPr lang="fr-CA" dirty="0"/>
          </a:p>
        </p:txBody>
      </p:sp>
      <p:sp>
        <p:nvSpPr>
          <p:cNvPr id="11" name="Content Placeholder 1"/>
          <p:cNvSpPr>
            <a:spLocks noGrp="1"/>
          </p:cNvSpPr>
          <p:nvPr>
            <p:ph sz="quarter" idx="1"/>
          </p:nvPr>
        </p:nvSpPr>
        <p:spPr>
          <a:xfrm>
            <a:off x="381000" y="1374775"/>
            <a:ext cx="8305800" cy="48736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entury Schoolbook" pitchFamily="18" charset="0"/>
              </a:rPr>
              <a:t>hierarchical</a:t>
            </a:r>
            <a:r>
              <a:rPr lang="en-US" dirty="0" smtClean="0">
                <a:latin typeface="Century Schoolbook" pitchFamily="18" charset="0"/>
              </a:rPr>
              <a:t> organization of files</a:t>
            </a:r>
          </a:p>
          <a:p>
            <a:pPr lvl="1"/>
            <a:r>
              <a:rPr lang="en-US" dirty="0" smtClean="0">
                <a:latin typeface="Century Schoolbook" pitchFamily="18" charset="0"/>
              </a:rPr>
              <a:t>contains directories and files</a:t>
            </a:r>
          </a:p>
          <a:p>
            <a:r>
              <a:rPr lang="en-US" dirty="0" smtClean="0">
                <a:latin typeface="Century Schoolbook" pitchFamily="18" charset="0"/>
              </a:rPr>
              <a:t>basic commands to list and manipulate files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entury Schoolbook" pitchFamily="18" charset="0"/>
              </a:rPr>
              <a:t>independent</a:t>
            </a:r>
            <a:r>
              <a:rPr lang="en-US" dirty="0" smtClean="0">
                <a:latin typeface="Century Schoolbook" pitchFamily="18" charset="0"/>
              </a:rPr>
              <a:t> of physical file system organization</a:t>
            </a:r>
          </a:p>
          <a:p>
            <a:pPr lvl="1"/>
            <a:r>
              <a:rPr lang="en-US" dirty="0" smtClean="0">
                <a:latin typeface="Century Schoolbook" pitchFamily="18" charset="0"/>
              </a:rPr>
              <a:t>always single tree</a:t>
            </a:r>
          </a:p>
          <a:p>
            <a:r>
              <a:rPr lang="en-US" dirty="0" smtClean="0">
                <a:latin typeface="Century Schoolbook" pitchFamily="18" charset="0"/>
              </a:rPr>
              <a:t>typical Unix file system types</a:t>
            </a:r>
          </a:p>
          <a:p>
            <a:pPr lvl="1"/>
            <a:r>
              <a:rPr lang="en-US" dirty="0" smtClean="0">
                <a:latin typeface="Century Schoolbook" pitchFamily="18" charset="0"/>
              </a:rPr>
              <a:t>ext3 (formerly ext2)</a:t>
            </a:r>
          </a:p>
          <a:p>
            <a:pPr lvl="1"/>
            <a:r>
              <a:rPr lang="en-US" dirty="0" err="1" smtClean="0">
                <a:latin typeface="Century Schoolbook" pitchFamily="18" charset="0"/>
              </a:rPr>
              <a:t>reiserfs</a:t>
            </a:r>
            <a:endParaRPr lang="en-US" dirty="0" smtClean="0">
              <a:latin typeface="Century Schoolbook" pitchFamily="18" charset="0"/>
            </a:endParaRPr>
          </a:p>
          <a:p>
            <a:pPr lvl="1"/>
            <a:r>
              <a:rPr lang="en-US" dirty="0" err="1" smtClean="0">
                <a:latin typeface="Century Schoolbook" pitchFamily="18" charset="0"/>
              </a:rPr>
              <a:t>vfat</a:t>
            </a:r>
            <a:endParaRPr lang="en-US" dirty="0" smtClean="0">
              <a:latin typeface="Century Schoolbook" pitchFamily="18" charset="0"/>
            </a:endParaRPr>
          </a:p>
          <a:p>
            <a:pPr lvl="1"/>
            <a:r>
              <a:rPr lang="en-US" dirty="0" err="1" smtClean="0">
                <a:latin typeface="Century Schoolbook" pitchFamily="18" charset="0"/>
              </a:rPr>
              <a:t>ntfs</a:t>
            </a:r>
            <a:r>
              <a:rPr lang="en-US" dirty="0" smtClean="0">
                <a:latin typeface="Century Schoolbook" pitchFamily="18" charset="0"/>
              </a:rPr>
              <a:t> (now read &amp; write)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The UNIX file system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16</a:t>
            </a:r>
            <a:endParaRPr lang="fr-CA" dirty="0"/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The UNIX file system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4572000" y="838200"/>
            <a:ext cx="1038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/>
              <a:t>root (/)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447800" y="1752600"/>
            <a:ext cx="5730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bin</a:t>
            </a: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2286000" y="2362200"/>
            <a:ext cx="623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dev</a:t>
            </a: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2590800" y="2743200"/>
            <a:ext cx="5381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/>
              <a:t>etc</a:t>
            </a: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5715000" y="5257800"/>
            <a:ext cx="657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tmp</a:t>
            </a: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6477000" y="4419600"/>
            <a:ext cx="5572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usr</a:t>
            </a:r>
            <a:endParaRPr lang="en-US" dirty="0"/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6324600" y="2743200"/>
            <a:ext cx="573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var</a:t>
            </a:r>
            <a:endParaRPr lang="en-US" dirty="0"/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7924800" y="1752600"/>
            <a:ext cx="8667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home</a:t>
            </a:r>
          </a:p>
        </p:txBody>
      </p:sp>
      <p:cxnSp>
        <p:nvCxnSpPr>
          <p:cNvPr id="21" name="AutoShape 11"/>
          <p:cNvCxnSpPr>
            <a:cxnSpLocks noChangeShapeType="1"/>
            <a:stCxn id="12" idx="2"/>
            <a:endCxn id="13" idx="0"/>
          </p:cNvCxnSpPr>
          <p:nvPr/>
        </p:nvCxnSpPr>
        <p:spPr bwMode="auto">
          <a:xfrm rot="5400000">
            <a:off x="3184129" y="-154384"/>
            <a:ext cx="457200" cy="335676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" name="AutoShape 12"/>
          <p:cNvCxnSpPr>
            <a:cxnSpLocks noChangeShapeType="1"/>
            <a:stCxn id="12" idx="2"/>
            <a:endCxn id="14" idx="0"/>
          </p:cNvCxnSpPr>
          <p:nvPr/>
        </p:nvCxnSpPr>
        <p:spPr bwMode="auto">
          <a:xfrm rot="5400000">
            <a:off x="3311526" y="582612"/>
            <a:ext cx="1066800" cy="2492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" name="AutoShape 13"/>
          <p:cNvCxnSpPr>
            <a:cxnSpLocks noChangeShapeType="1"/>
            <a:stCxn id="12" idx="2"/>
            <a:endCxn id="15" idx="0"/>
          </p:cNvCxnSpPr>
          <p:nvPr/>
        </p:nvCxnSpPr>
        <p:spPr bwMode="auto">
          <a:xfrm rot="5400000">
            <a:off x="3251201" y="903287"/>
            <a:ext cx="1447800" cy="2232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4"/>
          <p:cNvCxnSpPr>
            <a:cxnSpLocks noChangeShapeType="1"/>
            <a:stCxn id="12" idx="2"/>
            <a:endCxn id="17" idx="0"/>
          </p:cNvCxnSpPr>
          <p:nvPr/>
        </p:nvCxnSpPr>
        <p:spPr bwMode="auto">
          <a:xfrm rot="16200000" flipH="1">
            <a:off x="3586163" y="2800350"/>
            <a:ext cx="3962400" cy="952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5"/>
          <p:cNvCxnSpPr>
            <a:cxnSpLocks noChangeShapeType="1"/>
            <a:stCxn id="12" idx="2"/>
            <a:endCxn id="18" idx="0"/>
          </p:cNvCxnSpPr>
          <p:nvPr/>
        </p:nvCxnSpPr>
        <p:spPr bwMode="auto">
          <a:xfrm rot="16200000" flipH="1">
            <a:off x="4361657" y="2024856"/>
            <a:ext cx="3124200" cy="16652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6"/>
          <p:cNvCxnSpPr>
            <a:cxnSpLocks noChangeShapeType="1"/>
            <a:stCxn id="12" idx="2"/>
            <a:endCxn id="20" idx="0"/>
          </p:cNvCxnSpPr>
          <p:nvPr/>
        </p:nvCxnSpPr>
        <p:spPr bwMode="auto">
          <a:xfrm rot="16200000" flipH="1">
            <a:off x="6496051" y="-109538"/>
            <a:ext cx="457200" cy="32670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7" name="AutoShape 17"/>
          <p:cNvCxnSpPr>
            <a:cxnSpLocks noChangeShapeType="1"/>
            <a:stCxn id="12" idx="2"/>
          </p:cNvCxnSpPr>
          <p:nvPr/>
        </p:nvCxnSpPr>
        <p:spPr bwMode="auto">
          <a:xfrm rot="16200000" flipH="1">
            <a:off x="4945855" y="1440657"/>
            <a:ext cx="1600202" cy="1309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8" name="AutoShape 23"/>
          <p:cNvCxnSpPr>
            <a:cxnSpLocks noChangeShapeType="1"/>
            <a:stCxn id="20" idx="2"/>
          </p:cNvCxnSpPr>
          <p:nvPr/>
        </p:nvCxnSpPr>
        <p:spPr bwMode="auto">
          <a:xfrm rot="16200000" flipH="1">
            <a:off x="8334375" y="2238376"/>
            <a:ext cx="528639" cy="4810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24"/>
          <p:cNvCxnSpPr>
            <a:cxnSpLocks noChangeShapeType="1"/>
            <a:stCxn id="20" idx="2"/>
          </p:cNvCxnSpPr>
          <p:nvPr/>
        </p:nvCxnSpPr>
        <p:spPr bwMode="auto">
          <a:xfrm rot="5400000">
            <a:off x="7915275" y="2300288"/>
            <a:ext cx="528637" cy="357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" name="AutoShape 25"/>
          <p:cNvCxnSpPr>
            <a:cxnSpLocks noChangeShapeType="1"/>
            <a:stCxn id="20" idx="2"/>
          </p:cNvCxnSpPr>
          <p:nvPr/>
        </p:nvCxnSpPr>
        <p:spPr bwMode="auto">
          <a:xfrm rot="16200000" flipH="1">
            <a:off x="8105775" y="2466976"/>
            <a:ext cx="528637" cy="238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26"/>
          <p:cNvCxnSpPr>
            <a:cxnSpLocks noChangeShapeType="1"/>
            <a:stCxn id="20" idx="2"/>
          </p:cNvCxnSpPr>
          <p:nvPr/>
        </p:nvCxnSpPr>
        <p:spPr bwMode="auto">
          <a:xfrm rot="16200000" flipH="1">
            <a:off x="8247063" y="2325688"/>
            <a:ext cx="52863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27"/>
          <p:cNvCxnSpPr>
            <a:cxnSpLocks noChangeShapeType="1"/>
            <a:stCxn id="20" idx="2"/>
          </p:cNvCxnSpPr>
          <p:nvPr/>
        </p:nvCxnSpPr>
        <p:spPr bwMode="auto">
          <a:xfrm rot="16200000" flipH="1">
            <a:off x="8448675" y="2124076"/>
            <a:ext cx="528637" cy="7096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3" name="Text Box 5"/>
          <p:cNvSpPr txBox="1">
            <a:spLocks noChangeArrowheads="1"/>
          </p:cNvSpPr>
          <p:nvPr/>
        </p:nvSpPr>
        <p:spPr bwMode="auto">
          <a:xfrm>
            <a:off x="1828800" y="2057400"/>
            <a:ext cx="7318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boot</a:t>
            </a:r>
          </a:p>
        </p:txBody>
      </p:sp>
      <p:cxnSp>
        <p:nvCxnSpPr>
          <p:cNvPr id="34" name="Straight Connector 33"/>
          <p:cNvCxnSpPr>
            <a:stCxn id="33" idx="0"/>
            <a:endCxn id="12" idx="2"/>
          </p:cNvCxnSpPr>
          <p:nvPr/>
        </p:nvCxnSpPr>
        <p:spPr>
          <a:xfrm rot="5400000" flipH="1" flipV="1">
            <a:off x="3261519" y="227806"/>
            <a:ext cx="762000" cy="2897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3048000" y="2971800"/>
            <a:ext cx="508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lib</a:t>
            </a:r>
          </a:p>
        </p:txBody>
      </p:sp>
      <p:sp>
        <p:nvSpPr>
          <p:cNvPr id="36" name="Text Box 8"/>
          <p:cNvSpPr txBox="1">
            <a:spLocks noChangeArrowheads="1"/>
          </p:cNvSpPr>
          <p:nvPr/>
        </p:nvSpPr>
        <p:spPr bwMode="auto">
          <a:xfrm>
            <a:off x="3657600" y="3733800"/>
            <a:ext cx="6619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mnt</a:t>
            </a:r>
          </a:p>
        </p:txBody>
      </p:sp>
      <p:sp>
        <p:nvSpPr>
          <p:cNvPr id="37" name="Text Box 8"/>
          <p:cNvSpPr txBox="1">
            <a:spLocks noChangeArrowheads="1"/>
          </p:cNvSpPr>
          <p:nvPr/>
        </p:nvSpPr>
        <p:spPr bwMode="auto">
          <a:xfrm>
            <a:off x="3124200" y="3429000"/>
            <a:ext cx="7697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/>
              <a:t>media</a:t>
            </a:r>
          </a:p>
        </p:txBody>
      </p: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3962400" y="4038600"/>
            <a:ext cx="5778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opt</a:t>
            </a:r>
          </a:p>
        </p:txBody>
      </p:sp>
      <p:sp>
        <p:nvSpPr>
          <p:cNvPr id="39" name="Text Box 8"/>
          <p:cNvSpPr txBox="1">
            <a:spLocks noChangeArrowheads="1"/>
          </p:cNvSpPr>
          <p:nvPr/>
        </p:nvSpPr>
        <p:spPr bwMode="auto">
          <a:xfrm>
            <a:off x="4724400" y="4876800"/>
            <a:ext cx="6969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sbin</a:t>
            </a:r>
          </a:p>
        </p:txBody>
      </p:sp>
      <p:sp>
        <p:nvSpPr>
          <p:cNvPr id="40" name="Text Box 8"/>
          <p:cNvSpPr txBox="1">
            <a:spLocks noChangeArrowheads="1"/>
          </p:cNvSpPr>
          <p:nvPr/>
        </p:nvSpPr>
        <p:spPr bwMode="auto">
          <a:xfrm>
            <a:off x="5181600" y="5105400"/>
            <a:ext cx="5619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srv</a:t>
            </a:r>
          </a:p>
        </p:txBody>
      </p:sp>
      <p:cxnSp>
        <p:nvCxnSpPr>
          <p:cNvPr id="41" name="Straight Connector 40"/>
          <p:cNvCxnSpPr>
            <a:stCxn id="35" idx="0"/>
            <a:endCxn id="12" idx="2"/>
          </p:cNvCxnSpPr>
          <p:nvPr/>
        </p:nvCxnSpPr>
        <p:spPr>
          <a:xfrm rot="5400000" flipH="1" flipV="1">
            <a:off x="3358357" y="1239043"/>
            <a:ext cx="1676400" cy="178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7" idx="0"/>
            <a:endCxn id="12" idx="2"/>
          </p:cNvCxnSpPr>
          <p:nvPr/>
        </p:nvCxnSpPr>
        <p:spPr>
          <a:xfrm rot="5400000" flipH="1" flipV="1">
            <a:off x="3233297" y="1571185"/>
            <a:ext cx="2133600" cy="15820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6" idx="0"/>
            <a:endCxn id="12" idx="2"/>
          </p:cNvCxnSpPr>
          <p:nvPr/>
        </p:nvCxnSpPr>
        <p:spPr>
          <a:xfrm rot="5400000" flipH="1" flipV="1">
            <a:off x="3321051" y="1963737"/>
            <a:ext cx="2438400" cy="1101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8" idx="0"/>
            <a:endCxn id="12" idx="2"/>
          </p:cNvCxnSpPr>
          <p:nvPr/>
        </p:nvCxnSpPr>
        <p:spPr>
          <a:xfrm rot="5400000" flipH="1" flipV="1">
            <a:off x="3299619" y="2247106"/>
            <a:ext cx="2743200" cy="839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9" idx="0"/>
            <a:endCxn id="12" idx="2"/>
          </p:cNvCxnSpPr>
          <p:nvPr/>
        </p:nvCxnSpPr>
        <p:spPr>
          <a:xfrm rot="5400000" flipH="1" flipV="1">
            <a:off x="3291682" y="3077368"/>
            <a:ext cx="3581400" cy="174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0" idx="0"/>
            <a:endCxn id="12" idx="2"/>
          </p:cNvCxnSpPr>
          <p:nvPr/>
        </p:nvCxnSpPr>
        <p:spPr>
          <a:xfrm rot="16200000" flipV="1">
            <a:off x="3371851" y="3014662"/>
            <a:ext cx="3810000" cy="371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Box 8"/>
          <p:cNvSpPr txBox="1">
            <a:spLocks noChangeArrowheads="1"/>
          </p:cNvSpPr>
          <p:nvPr/>
        </p:nvSpPr>
        <p:spPr bwMode="auto">
          <a:xfrm>
            <a:off x="4114800" y="4343400"/>
            <a:ext cx="7318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proc</a:t>
            </a:r>
          </a:p>
        </p:txBody>
      </p:sp>
      <p:sp>
        <p:nvSpPr>
          <p:cNvPr id="48" name="Text Box 8"/>
          <p:cNvSpPr txBox="1">
            <a:spLocks noChangeArrowheads="1"/>
          </p:cNvSpPr>
          <p:nvPr/>
        </p:nvSpPr>
        <p:spPr bwMode="auto">
          <a:xfrm>
            <a:off x="4419600" y="4648200"/>
            <a:ext cx="6794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root</a:t>
            </a:r>
          </a:p>
        </p:txBody>
      </p:sp>
      <p:cxnSp>
        <p:nvCxnSpPr>
          <p:cNvPr id="49" name="Straight Connector 48"/>
          <p:cNvCxnSpPr>
            <a:stCxn id="47" idx="0"/>
            <a:endCxn id="12" idx="2"/>
          </p:cNvCxnSpPr>
          <p:nvPr/>
        </p:nvCxnSpPr>
        <p:spPr>
          <a:xfrm rot="5400000" flipH="1" flipV="1">
            <a:off x="3261519" y="2513806"/>
            <a:ext cx="3048000" cy="611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8" idx="0"/>
            <a:endCxn id="12" idx="2"/>
          </p:cNvCxnSpPr>
          <p:nvPr/>
        </p:nvCxnSpPr>
        <p:spPr>
          <a:xfrm rot="5400000" flipH="1" flipV="1">
            <a:off x="3248819" y="2805906"/>
            <a:ext cx="3352800" cy="331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Box 6"/>
          <p:cNvSpPr txBox="1">
            <a:spLocks noChangeArrowheads="1"/>
          </p:cNvSpPr>
          <p:nvPr/>
        </p:nvSpPr>
        <p:spPr bwMode="auto">
          <a:xfrm>
            <a:off x="2438400" y="3657600"/>
            <a:ext cx="5778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opt</a:t>
            </a:r>
          </a:p>
        </p:txBody>
      </p:sp>
      <p:sp>
        <p:nvSpPr>
          <p:cNvPr id="52" name="Text Box 6"/>
          <p:cNvSpPr txBox="1">
            <a:spLocks noChangeArrowheads="1"/>
          </p:cNvSpPr>
          <p:nvPr/>
        </p:nvSpPr>
        <p:spPr bwMode="auto">
          <a:xfrm>
            <a:off x="1676400" y="3657600"/>
            <a:ext cx="7032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X11</a:t>
            </a:r>
          </a:p>
        </p:txBody>
      </p:sp>
      <p:cxnSp>
        <p:nvCxnSpPr>
          <p:cNvPr id="53" name="Straight Connector 52"/>
          <p:cNvCxnSpPr>
            <a:stCxn id="51" idx="0"/>
            <a:endCxn id="15" idx="2"/>
          </p:cNvCxnSpPr>
          <p:nvPr/>
        </p:nvCxnSpPr>
        <p:spPr>
          <a:xfrm rot="5400000" flipH="1" flipV="1">
            <a:off x="2564607" y="3363118"/>
            <a:ext cx="457200" cy="131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2" idx="0"/>
            <a:endCxn id="15" idx="2"/>
          </p:cNvCxnSpPr>
          <p:nvPr/>
        </p:nvCxnSpPr>
        <p:spPr>
          <a:xfrm rot="5400000" flipH="1" flipV="1">
            <a:off x="2215357" y="3013868"/>
            <a:ext cx="457200" cy="830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Box 4"/>
          <p:cNvSpPr txBox="1">
            <a:spLocks noChangeArrowheads="1"/>
          </p:cNvSpPr>
          <p:nvPr/>
        </p:nvSpPr>
        <p:spPr bwMode="auto">
          <a:xfrm>
            <a:off x="6477000" y="5562600"/>
            <a:ext cx="5730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bin</a:t>
            </a:r>
          </a:p>
        </p:txBody>
      </p:sp>
      <p:sp>
        <p:nvSpPr>
          <p:cNvPr id="56" name="Text Box 8"/>
          <p:cNvSpPr txBox="1">
            <a:spLocks noChangeArrowheads="1"/>
          </p:cNvSpPr>
          <p:nvPr/>
        </p:nvSpPr>
        <p:spPr bwMode="auto">
          <a:xfrm>
            <a:off x="7772400" y="5334000"/>
            <a:ext cx="508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lib</a:t>
            </a:r>
          </a:p>
        </p:txBody>
      </p:sp>
      <p:cxnSp>
        <p:nvCxnSpPr>
          <p:cNvPr id="57" name="Straight Connector 56"/>
          <p:cNvCxnSpPr>
            <a:stCxn id="55" idx="0"/>
            <a:endCxn id="18" idx="2"/>
          </p:cNvCxnSpPr>
          <p:nvPr/>
        </p:nvCxnSpPr>
        <p:spPr>
          <a:xfrm rot="16200000" flipV="1">
            <a:off x="6417469" y="5215731"/>
            <a:ext cx="685800" cy="7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6" idx="0"/>
            <a:endCxn id="18" idx="2"/>
          </p:cNvCxnSpPr>
          <p:nvPr/>
        </p:nvCxnSpPr>
        <p:spPr>
          <a:xfrm rot="16200000" flipV="1">
            <a:off x="7162800" y="4470400"/>
            <a:ext cx="457200" cy="127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Box 8"/>
          <p:cNvSpPr txBox="1">
            <a:spLocks noChangeArrowheads="1"/>
          </p:cNvSpPr>
          <p:nvPr/>
        </p:nvSpPr>
        <p:spPr bwMode="auto">
          <a:xfrm>
            <a:off x="7010400" y="5715000"/>
            <a:ext cx="10890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include</a:t>
            </a:r>
          </a:p>
        </p:txBody>
      </p:sp>
      <p:cxnSp>
        <p:nvCxnSpPr>
          <p:cNvPr id="60" name="Straight Connector 59"/>
          <p:cNvCxnSpPr>
            <a:stCxn id="59" idx="0"/>
            <a:endCxn id="18" idx="2"/>
          </p:cNvCxnSpPr>
          <p:nvPr/>
        </p:nvCxnSpPr>
        <p:spPr>
          <a:xfrm rot="16200000" flipV="1">
            <a:off x="6736557" y="4896643"/>
            <a:ext cx="838200" cy="798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0" y="1524000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>
                <a:solidFill>
                  <a:srgbClr val="00B050"/>
                </a:solidFill>
              </a:rPr>
              <a:t>Binaries for essential commands</a:t>
            </a:r>
            <a:endParaRPr lang="en-GB" i="1" dirty="0">
              <a:solidFill>
                <a:srgbClr val="00B05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0" y="44196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>
                <a:solidFill>
                  <a:srgbClr val="7030A0"/>
                </a:solidFill>
              </a:rPr>
              <a:t>Removable media e.g. USB</a:t>
            </a:r>
            <a:endParaRPr lang="en-GB" i="1" dirty="0">
              <a:solidFill>
                <a:srgbClr val="7030A0"/>
              </a:solidFill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rot="5400000" flipH="1" flipV="1">
            <a:off x="2667000" y="3810000"/>
            <a:ext cx="685800" cy="533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1143000" y="198120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0" y="2819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>
                <a:solidFill>
                  <a:srgbClr val="FF0000"/>
                </a:solidFill>
              </a:rPr>
              <a:t>System configuration</a:t>
            </a:r>
            <a:endParaRPr lang="en-GB" i="1" dirty="0">
              <a:solidFill>
                <a:srgbClr val="FF0000"/>
              </a:solidFill>
            </a:endParaRPr>
          </a:p>
        </p:txBody>
      </p:sp>
      <p:cxnSp>
        <p:nvCxnSpPr>
          <p:cNvPr id="70" name="Straight Arrow Connector 69"/>
          <p:cNvCxnSpPr>
            <a:stCxn id="69" idx="3"/>
            <a:endCxn id="15" idx="1"/>
          </p:cNvCxnSpPr>
          <p:nvPr/>
        </p:nvCxnSpPr>
        <p:spPr>
          <a:xfrm flipV="1">
            <a:off x="2133600" y="2971800"/>
            <a:ext cx="457200" cy="322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0" y="84986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>
                <a:solidFill>
                  <a:srgbClr val="0070C0"/>
                </a:solidFill>
              </a:rPr>
              <a:t>Home directory for system administrator</a:t>
            </a:r>
            <a:endParaRPr lang="en-GB" i="1" dirty="0">
              <a:solidFill>
                <a:srgbClr val="0070C0"/>
              </a:solidFill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4191000" y="1066800"/>
            <a:ext cx="533400" cy="322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990600" y="5029200"/>
            <a:ext cx="3657600" cy="914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7" name="Picture 76" descr="Wikipedia-logo-v2.sv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4953000"/>
            <a:ext cx="1219200" cy="111271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1219200" y="51054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If you want to know what each folder is for... Just have a look at </a:t>
            </a:r>
            <a:r>
              <a:rPr lang="en-GB" b="1" dirty="0" smtClean="0"/>
              <a:t>Unix </a:t>
            </a:r>
            <a:r>
              <a:rPr lang="en-GB" b="1" dirty="0" err="1" smtClean="0"/>
              <a:t>filesystem</a:t>
            </a:r>
            <a:r>
              <a:rPr lang="en-GB" b="1" dirty="0" smtClean="0"/>
              <a:t> </a:t>
            </a:r>
            <a:r>
              <a:rPr lang="en-GB" dirty="0" smtClean="0"/>
              <a:t>on Wikipedia!</a:t>
            </a:r>
            <a:endParaRPr lang="en-GB" dirty="0"/>
          </a:p>
        </p:txBody>
      </p:sp>
      <p:sp>
        <p:nvSpPr>
          <p:cNvPr id="80" name="TextBox 79"/>
          <p:cNvSpPr txBox="1"/>
          <p:nvPr/>
        </p:nvSpPr>
        <p:spPr>
          <a:xfrm>
            <a:off x="6629400" y="327660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>
                <a:solidFill>
                  <a:srgbClr val="FF0000"/>
                </a:solidFill>
              </a:rPr>
              <a:t>User files appear in either one, depending on the distribution</a:t>
            </a:r>
            <a:endParaRPr lang="en-GB" i="1" dirty="0">
              <a:solidFill>
                <a:srgbClr val="FF0000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rot="5400000" flipH="1" flipV="1">
            <a:off x="7222867" y="2378333"/>
            <a:ext cx="1251466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rot="5400000">
            <a:off x="6934200" y="4114800"/>
            <a:ext cx="4572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99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8" grpId="0"/>
      <p:bldP spid="20" grpId="0"/>
      <p:bldP spid="37" grpId="0"/>
      <p:bldP spid="61" grpId="0"/>
      <p:bldP spid="62" grpId="0"/>
      <p:bldP spid="69" grpId="0"/>
      <p:bldP spid="73" grpId="0"/>
      <p:bldP spid="76" grpId="0" animBg="1"/>
      <p:bldP spid="78" grpId="0"/>
      <p:bldP spid="8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17</a:t>
            </a:r>
            <a:endParaRPr lang="fr-CA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The UNIX file system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6" name="Picture 5" descr="ls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230" y="811530"/>
            <a:ext cx="6225540" cy="5234940"/>
          </a:xfrm>
          <a:prstGeom prst="rect">
            <a:avLst/>
          </a:prstGeom>
        </p:spPr>
      </p:pic>
      <p:pic>
        <p:nvPicPr>
          <p:cNvPr id="8" name="Picture 7" descr="ls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0" y="811530"/>
            <a:ext cx="6225540" cy="5234940"/>
          </a:xfrm>
          <a:prstGeom prst="rect">
            <a:avLst/>
          </a:prstGeom>
        </p:spPr>
      </p:pic>
      <p:pic>
        <p:nvPicPr>
          <p:cNvPr id="11" name="Picture 10" descr="ls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230" y="811530"/>
            <a:ext cx="6225540" cy="5234940"/>
          </a:xfrm>
          <a:prstGeom prst="rect">
            <a:avLst/>
          </a:prstGeom>
        </p:spPr>
      </p:pic>
      <p:pic>
        <p:nvPicPr>
          <p:cNvPr id="12" name="Picture 11" descr="ls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230" y="811530"/>
            <a:ext cx="6225540" cy="5234940"/>
          </a:xfrm>
          <a:prstGeom prst="rect">
            <a:avLst/>
          </a:prstGeom>
        </p:spPr>
      </p:pic>
      <p:pic>
        <p:nvPicPr>
          <p:cNvPr id="13" name="Picture 12" descr="ls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9230" y="811530"/>
            <a:ext cx="6225540" cy="5234940"/>
          </a:xfrm>
          <a:prstGeom prst="rect">
            <a:avLst/>
          </a:prstGeom>
        </p:spPr>
      </p:pic>
      <p:pic>
        <p:nvPicPr>
          <p:cNvPr id="14" name="Picture 13" descr="ls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9230" y="811530"/>
            <a:ext cx="6225540" cy="5234940"/>
          </a:xfrm>
          <a:prstGeom prst="rect">
            <a:avLst/>
          </a:prstGeom>
        </p:spPr>
      </p:pic>
      <p:pic>
        <p:nvPicPr>
          <p:cNvPr id="15" name="Picture 14" descr="ls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9230" y="811530"/>
            <a:ext cx="6225540" cy="5234940"/>
          </a:xfrm>
          <a:prstGeom prst="rect">
            <a:avLst/>
          </a:prstGeom>
        </p:spPr>
      </p:pic>
      <p:pic>
        <p:nvPicPr>
          <p:cNvPr id="16" name="Picture 15" descr="ls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9230" y="811530"/>
            <a:ext cx="6225540" cy="5234940"/>
          </a:xfrm>
          <a:prstGeom prst="rect">
            <a:avLst/>
          </a:prstGeom>
        </p:spPr>
      </p:pic>
      <p:pic>
        <p:nvPicPr>
          <p:cNvPr id="17" name="Picture 16" descr="ls9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9230" y="811530"/>
            <a:ext cx="6225540" cy="5234940"/>
          </a:xfrm>
          <a:prstGeom prst="rect">
            <a:avLst/>
          </a:prstGeom>
        </p:spPr>
      </p:pic>
      <p:pic>
        <p:nvPicPr>
          <p:cNvPr id="18" name="Picture 17" descr="ls10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9230" y="811530"/>
            <a:ext cx="6225540" cy="5234940"/>
          </a:xfrm>
          <a:prstGeom prst="rect">
            <a:avLst/>
          </a:prstGeom>
        </p:spPr>
      </p:pic>
      <p:pic>
        <p:nvPicPr>
          <p:cNvPr id="19" name="Picture 18" descr="ls11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9230" y="811530"/>
            <a:ext cx="6225540" cy="5234940"/>
          </a:xfrm>
          <a:prstGeom prst="rect">
            <a:avLst/>
          </a:prstGeom>
        </p:spPr>
      </p:pic>
      <p:pic>
        <p:nvPicPr>
          <p:cNvPr id="20" name="Picture 19" descr="ls12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9230" y="811530"/>
            <a:ext cx="6225540" cy="523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18</a:t>
            </a:r>
            <a:endParaRPr lang="fr-CA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The UNIX file system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2057400"/>
            <a:ext cx="25908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3600" dirty="0" err="1" smtClean="0"/>
              <a:t>ls</a:t>
            </a:r>
            <a:endParaRPr lang="en-GB" sz="28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2895600" y="2067580"/>
            <a:ext cx="62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Show what’s in a directory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152400" y="3087469"/>
            <a:ext cx="25908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3600" dirty="0" err="1" smtClean="0"/>
              <a:t>pwd</a:t>
            </a:r>
            <a:endParaRPr lang="en-GB" sz="28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2895600" y="2971800"/>
            <a:ext cx="62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Show where we are</a:t>
            </a:r>
            <a:endParaRPr lang="en-GB" sz="2800" b="1" u="sng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400" y="4154269"/>
            <a:ext cx="25908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3600" dirty="0" err="1" smtClean="0"/>
              <a:t>cd</a:t>
            </a:r>
            <a:r>
              <a:rPr lang="en-GB" sz="3600" dirty="0" smtClean="0"/>
              <a:t> </a:t>
            </a:r>
            <a:r>
              <a:rPr lang="en-GB" sz="3600" i="1" dirty="0" smtClean="0"/>
              <a:t>path</a:t>
            </a:r>
            <a:endParaRPr lang="en-GB" sz="28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2971800" y="420118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Go somewhere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19</a:t>
            </a:r>
            <a:endParaRPr lang="fr-CA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The UNIX file system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1447800"/>
            <a:ext cx="25908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3600" dirty="0" smtClean="0"/>
              <a:t>/</a:t>
            </a:r>
            <a:endParaRPr lang="en-GB" sz="28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2895600" y="1457980"/>
            <a:ext cx="62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Root directory (top in any UNIX structure)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152400" y="2477869"/>
            <a:ext cx="25908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3600" dirty="0" smtClean="0"/>
              <a:t>~</a:t>
            </a:r>
            <a:endParaRPr lang="en-GB" sz="28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2895600" y="2362200"/>
            <a:ext cx="624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Home directory, owned by a user. It’s where you start when you log in as user.</a:t>
            </a:r>
            <a:endParaRPr lang="en-GB" sz="2800" b="1" u="sng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400" y="3544669"/>
            <a:ext cx="25908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3600" i="1" dirty="0" smtClean="0"/>
              <a:t>..</a:t>
            </a:r>
            <a:endParaRPr lang="en-GB" sz="28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2971800" y="359158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Parent directory</a:t>
            </a:r>
            <a:endParaRPr lang="en-GB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152400" y="4687669"/>
            <a:ext cx="25908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3600" dirty="0" smtClean="0"/>
              <a:t>.</a:t>
            </a:r>
            <a:endParaRPr lang="en-GB" sz="28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2971800" y="4810780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Current directory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</a:t>
            </a:r>
            <a:endParaRPr lang="fr-CA" dirty="0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24384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Where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do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you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type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stuff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in Linux? The </a:t>
            </a:r>
            <a:r>
              <a:rPr lang="fr-F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Shell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533400" y="23622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19600" y="30480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20</a:t>
            </a:r>
            <a:endParaRPr lang="fr-CA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The UNIX file system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1547098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A </a:t>
            </a:r>
            <a:r>
              <a:rPr lang="en-GB" sz="2800" dirty="0" smtClean="0">
                <a:solidFill>
                  <a:srgbClr val="FF0000"/>
                </a:solidFill>
              </a:rPr>
              <a:t>path</a:t>
            </a:r>
            <a:r>
              <a:rPr lang="en-GB" sz="2800" dirty="0" smtClean="0"/>
              <a:t> is a list of directories separated by /</a:t>
            </a:r>
          </a:p>
          <a:p>
            <a:pPr algn="ctr"/>
            <a:endParaRPr lang="en-GB" sz="2800" dirty="0" smtClean="0"/>
          </a:p>
          <a:p>
            <a:pPr algn="ctr"/>
            <a:r>
              <a:rPr lang="en-GB" sz="2800" dirty="0" smtClean="0"/>
              <a:t>A path can be:</a:t>
            </a:r>
            <a:endParaRPr lang="en-GB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152400" y="3313093"/>
            <a:ext cx="25908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600" i="1" dirty="0" smtClean="0">
                <a:solidFill>
                  <a:srgbClr val="FF0000"/>
                </a:solidFill>
              </a:rPr>
              <a:t>Absolute</a:t>
            </a:r>
            <a:endParaRPr lang="en-GB" sz="2800" i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95600" y="3323273"/>
            <a:ext cx="62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Starts from the root, so begins with /</a:t>
            </a:r>
            <a:endParaRPr lang="en-GB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152400" y="4343162"/>
            <a:ext cx="25908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600" i="1" dirty="0" smtClean="0">
                <a:solidFill>
                  <a:srgbClr val="FF0000"/>
                </a:solidFill>
              </a:rPr>
              <a:t>Relative</a:t>
            </a:r>
            <a:endParaRPr lang="en-GB" sz="2800" i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95600" y="4227493"/>
            <a:ext cx="624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Starts from the current directory, so does not begin with /</a:t>
            </a:r>
            <a:endParaRPr lang="en-GB" sz="2800" b="1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21</a:t>
            </a:r>
            <a:endParaRPr lang="fr-CA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The UNIX file system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2398455"/>
            <a:ext cx="5410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 smtClean="0"/>
              <a:t>cd</a:t>
            </a:r>
            <a:r>
              <a:rPr lang="en-GB" sz="3200" dirty="0" smtClean="0"/>
              <a:t> /home/</a:t>
            </a:r>
            <a:r>
              <a:rPr lang="en-GB" sz="3200" dirty="0" err="1" smtClean="0"/>
              <a:t>aqualonne</a:t>
            </a:r>
            <a:r>
              <a:rPr lang="en-GB" sz="3200" dirty="0" smtClean="0"/>
              <a:t>/Desktop</a:t>
            </a:r>
          </a:p>
          <a:p>
            <a:endParaRPr lang="en-GB" sz="3200" dirty="0" smtClean="0"/>
          </a:p>
          <a:p>
            <a:r>
              <a:rPr lang="en-GB" sz="3200" dirty="0" err="1" smtClean="0"/>
              <a:t>cd</a:t>
            </a:r>
            <a:r>
              <a:rPr lang="en-GB" sz="3200" dirty="0" smtClean="0"/>
              <a:t> lib/</a:t>
            </a:r>
            <a:r>
              <a:rPr lang="en-GB" sz="3200" dirty="0" err="1" smtClean="0"/>
              <a:t>lsb</a:t>
            </a:r>
            <a:endParaRPr lang="en-GB" sz="3200" dirty="0" smtClean="0"/>
          </a:p>
          <a:p>
            <a:endParaRPr lang="en-GB" sz="3200" dirty="0" smtClean="0"/>
          </a:p>
          <a:p>
            <a:r>
              <a:rPr lang="en-GB" sz="3200" dirty="0" err="1" smtClean="0"/>
              <a:t>cd</a:t>
            </a:r>
            <a:r>
              <a:rPr lang="en-GB" sz="3200" dirty="0" smtClean="0"/>
              <a:t> ./</a:t>
            </a:r>
            <a:r>
              <a:rPr lang="en-GB" sz="3200" dirty="0" err="1" smtClean="0"/>
              <a:t>var</a:t>
            </a:r>
            <a:endParaRPr lang="en-GB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867400" y="2362200"/>
            <a:ext cx="25908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600" i="1" dirty="0" smtClean="0">
                <a:solidFill>
                  <a:srgbClr val="FF0000"/>
                </a:solidFill>
              </a:rPr>
              <a:t>Absolute</a:t>
            </a:r>
            <a:endParaRPr lang="en-GB" sz="2800" i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67400" y="3352800"/>
            <a:ext cx="25908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600" i="1" dirty="0" smtClean="0">
                <a:solidFill>
                  <a:srgbClr val="FF0000"/>
                </a:solidFill>
              </a:rPr>
              <a:t>Relative</a:t>
            </a:r>
            <a:endParaRPr lang="en-GB" sz="2800" i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7400" y="4267200"/>
            <a:ext cx="25908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600" i="1" dirty="0" smtClean="0">
                <a:solidFill>
                  <a:srgbClr val="FF0000"/>
                </a:solidFill>
              </a:rPr>
              <a:t>Relative</a:t>
            </a:r>
            <a:endParaRPr lang="en-GB" sz="2800" i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11062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Let’s try on a couple of examples.</a:t>
            </a:r>
            <a:endParaRPr lang="en-GB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22</a:t>
            </a:r>
            <a:endParaRPr lang="fr-CA" dirty="0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24384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Who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can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do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what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 </a:t>
            </a:r>
            <a:r>
              <a:rPr lang="fr-F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Permissions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33400" y="23622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419600" y="30480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23</a:t>
            </a:r>
            <a:endParaRPr lang="fr-CA" dirty="0"/>
          </a:p>
        </p:txBody>
      </p:sp>
      <p:pic>
        <p:nvPicPr>
          <p:cNvPr id="13" name="Picture 12" descr="1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33400"/>
            <a:ext cx="6995160" cy="57531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762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Remember when we installed the distribution... We set a </a:t>
            </a:r>
            <a:r>
              <a:rPr lang="en-GB" b="1" dirty="0" smtClean="0">
                <a:solidFill>
                  <a:srgbClr val="FF0000"/>
                </a:solidFill>
              </a:rPr>
              <a:t>root</a:t>
            </a:r>
            <a:r>
              <a:rPr lang="en-GB" dirty="0" smtClean="0"/>
              <a:t> password, and a user password. 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1981200" y="2057400"/>
            <a:ext cx="57912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24</a:t>
            </a:r>
            <a:endParaRPr lang="fr-CA" dirty="0"/>
          </a:p>
        </p:txBody>
      </p:sp>
      <p:pic>
        <p:nvPicPr>
          <p:cNvPr id="8" name="Picture 7" descr="SUPERUSER-WEBHEADER.jpg"/>
          <p:cNvPicPr>
            <a:picLocks noChangeAspect="1"/>
          </p:cNvPicPr>
          <p:nvPr/>
        </p:nvPicPr>
        <p:blipFill>
          <a:blip r:embed="rId3"/>
          <a:srcRect r="39157"/>
          <a:stretch>
            <a:fillRect/>
          </a:stretch>
        </p:blipFill>
        <p:spPr>
          <a:xfrm>
            <a:off x="0" y="1639669"/>
            <a:ext cx="3848100" cy="18516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Permissions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431738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also known as system administrator, and most commonly called...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447800" y="407806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FF0000"/>
                </a:solidFill>
              </a:rPr>
              <a:t>root</a:t>
            </a:r>
            <a:endParaRPr lang="en-GB" sz="3600" b="1" dirty="0">
              <a:solidFill>
                <a:srgbClr val="FF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848600" y="2020669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/>
          <p:cNvCxnSpPr>
            <a:stCxn id="17" idx="4"/>
          </p:cNvCxnSpPr>
          <p:nvPr/>
        </p:nvCxnSpPr>
        <p:spPr>
          <a:xfrm rot="16200000" flipH="1">
            <a:off x="7715250" y="2954119"/>
            <a:ext cx="838200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848600" y="3011269"/>
            <a:ext cx="60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7886700" y="3430369"/>
            <a:ext cx="3048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 flipH="1">
            <a:off x="8153400" y="3392269"/>
            <a:ext cx="3048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96200" y="407806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FF0000"/>
                </a:solidFill>
              </a:rPr>
              <a:t>user</a:t>
            </a:r>
            <a:endParaRPr lang="en-GB" sz="3600" b="1" dirty="0">
              <a:solidFill>
                <a:srgbClr val="FF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4648200" y="2630269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Connector 28"/>
          <p:cNvCxnSpPr>
            <a:stCxn id="28" idx="4"/>
          </p:cNvCxnSpPr>
          <p:nvPr/>
        </p:nvCxnSpPr>
        <p:spPr>
          <a:xfrm rot="16200000" flipH="1">
            <a:off x="4514850" y="3563719"/>
            <a:ext cx="838200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648200" y="3620869"/>
            <a:ext cx="60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4686300" y="4039969"/>
            <a:ext cx="3048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6200000" flipH="1">
            <a:off x="4953000" y="4001869"/>
            <a:ext cx="3048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791200" y="1258669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Connector 33"/>
          <p:cNvCxnSpPr>
            <a:stCxn id="33" idx="4"/>
          </p:cNvCxnSpPr>
          <p:nvPr/>
        </p:nvCxnSpPr>
        <p:spPr>
          <a:xfrm rot="16200000" flipH="1">
            <a:off x="5657850" y="2192119"/>
            <a:ext cx="838200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791200" y="2249269"/>
            <a:ext cx="60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5829300" y="2668369"/>
            <a:ext cx="3048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6200000" flipH="1">
            <a:off x="6096000" y="2630269"/>
            <a:ext cx="3048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5181600" y="1258669"/>
            <a:ext cx="533400" cy="5334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Connector 38"/>
          <p:cNvCxnSpPr>
            <a:stCxn id="38" idx="4"/>
          </p:cNvCxnSpPr>
          <p:nvPr/>
        </p:nvCxnSpPr>
        <p:spPr>
          <a:xfrm rot="16200000" flipH="1">
            <a:off x="5048250" y="2192119"/>
            <a:ext cx="838200" cy="38100"/>
          </a:xfrm>
          <a:prstGeom prst="lin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181600" y="2249269"/>
            <a:ext cx="609600" cy="1588"/>
          </a:xfrm>
          <a:prstGeom prst="lin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41" name="Straight Connector 40"/>
          <p:cNvCxnSpPr/>
          <p:nvPr/>
        </p:nvCxnSpPr>
        <p:spPr>
          <a:xfrm rot="5400000">
            <a:off x="5219700" y="2668369"/>
            <a:ext cx="304800" cy="228600"/>
          </a:xfrm>
          <a:prstGeom prst="lin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42" name="Straight Connector 41"/>
          <p:cNvCxnSpPr/>
          <p:nvPr/>
        </p:nvCxnSpPr>
        <p:spPr>
          <a:xfrm rot="16200000" flipH="1">
            <a:off x="5486400" y="2630269"/>
            <a:ext cx="304800" cy="304800"/>
          </a:xfrm>
          <a:prstGeom prst="lin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43" name="Oval 42"/>
          <p:cNvSpPr/>
          <p:nvPr/>
        </p:nvSpPr>
        <p:spPr>
          <a:xfrm>
            <a:off x="6400800" y="1258669"/>
            <a:ext cx="533400" cy="533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Connector 43"/>
          <p:cNvCxnSpPr>
            <a:stCxn id="43" idx="4"/>
          </p:cNvCxnSpPr>
          <p:nvPr/>
        </p:nvCxnSpPr>
        <p:spPr>
          <a:xfrm rot="16200000" flipH="1">
            <a:off x="6267450" y="2192119"/>
            <a:ext cx="838200" cy="38100"/>
          </a:xfrm>
          <a:prstGeom prst="lin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400800" y="2249269"/>
            <a:ext cx="609600" cy="1588"/>
          </a:xfrm>
          <a:prstGeom prst="lin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6438900" y="2668369"/>
            <a:ext cx="304800" cy="228600"/>
          </a:xfrm>
          <a:prstGeom prst="lin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47" name="Straight Connector 46"/>
          <p:cNvCxnSpPr/>
          <p:nvPr/>
        </p:nvCxnSpPr>
        <p:spPr>
          <a:xfrm rot="16200000" flipH="1">
            <a:off x="6705600" y="2630269"/>
            <a:ext cx="304800" cy="304800"/>
          </a:xfrm>
          <a:prstGeom prst="lin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48" name="Oval 47"/>
          <p:cNvSpPr/>
          <p:nvPr/>
        </p:nvSpPr>
        <p:spPr>
          <a:xfrm>
            <a:off x="4038600" y="2630269"/>
            <a:ext cx="533400" cy="53340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Straight Connector 48"/>
          <p:cNvCxnSpPr>
            <a:stCxn id="48" idx="4"/>
          </p:cNvCxnSpPr>
          <p:nvPr/>
        </p:nvCxnSpPr>
        <p:spPr>
          <a:xfrm rot="16200000" flipH="1">
            <a:off x="3905250" y="3563719"/>
            <a:ext cx="838200" cy="38100"/>
          </a:xfrm>
          <a:prstGeom prst="lin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038600" y="3620869"/>
            <a:ext cx="609600" cy="1588"/>
          </a:xfrm>
          <a:prstGeom prst="lin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4076700" y="4039969"/>
            <a:ext cx="304800" cy="228600"/>
          </a:xfrm>
          <a:prstGeom prst="lin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4343400" y="4001869"/>
            <a:ext cx="304800" cy="304800"/>
          </a:xfrm>
          <a:prstGeom prst="lin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53" name="TextBox 52"/>
          <p:cNvSpPr txBox="1"/>
          <p:nvPr/>
        </p:nvSpPr>
        <p:spPr>
          <a:xfrm>
            <a:off x="4876800" y="4078069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FF0000"/>
                </a:solidFill>
              </a:rPr>
              <a:t>groups</a:t>
            </a:r>
            <a:endParaRPr lang="en-GB" sz="3600" b="1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0" y="4840069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No restriction: can do anything!</a:t>
            </a:r>
          </a:p>
          <a:p>
            <a:pPr algn="ctr"/>
            <a:r>
              <a:rPr lang="en-GB" dirty="0" smtClean="0"/>
              <a:t>User ID 0</a:t>
            </a:r>
            <a:endParaRPr lang="en-GB" dirty="0"/>
          </a:p>
        </p:txBody>
      </p:sp>
      <p:sp>
        <p:nvSpPr>
          <p:cNvPr id="55" name="TextBox 54"/>
          <p:cNvSpPr txBox="1"/>
          <p:nvPr/>
        </p:nvSpPr>
        <p:spPr>
          <a:xfrm>
            <a:off x="6858000" y="48400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Anybody.</a:t>
            </a:r>
          </a:p>
          <a:p>
            <a:pPr algn="ctr"/>
            <a:r>
              <a:rPr lang="en-GB" dirty="0" smtClean="0"/>
              <a:t>Recognized by user ID</a:t>
            </a:r>
            <a:endParaRPr lang="en-GB" dirty="0"/>
          </a:p>
        </p:txBody>
      </p:sp>
      <p:sp>
        <p:nvSpPr>
          <p:cNvPr id="56" name="TextBox 55"/>
          <p:cNvSpPr txBox="1"/>
          <p:nvPr/>
        </p:nvSpPr>
        <p:spPr>
          <a:xfrm>
            <a:off x="3886200" y="4840069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Users belong to groups. A user can be in many groups.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 animBg="1"/>
      <p:bldP spid="38" grpId="0" animBg="1"/>
      <p:bldP spid="43" grpId="0" animBg="1"/>
      <p:bldP spid="48" grpId="0" animBg="1"/>
      <p:bldP spid="53" grpId="0"/>
      <p:bldP spid="54" grpId="0"/>
      <p:bldP spid="55" grpId="0"/>
      <p:bldP spid="5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25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trying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to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install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software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7" name="Picture 56" descr="install06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20" y="807720"/>
            <a:ext cx="6233160" cy="5242560"/>
          </a:xfrm>
          <a:prstGeom prst="rect">
            <a:avLst/>
          </a:prstGeom>
        </p:spPr>
      </p:pic>
      <p:pic>
        <p:nvPicPr>
          <p:cNvPr id="58" name="Picture 57" descr="install07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20" y="807720"/>
            <a:ext cx="6233160" cy="5242560"/>
          </a:xfrm>
          <a:prstGeom prst="rect">
            <a:avLst/>
          </a:prstGeom>
        </p:spPr>
      </p:pic>
      <p:pic>
        <p:nvPicPr>
          <p:cNvPr id="59" name="Picture 58" descr="install08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20" y="807720"/>
            <a:ext cx="6233160" cy="5242560"/>
          </a:xfrm>
          <a:prstGeom prst="rect">
            <a:avLst/>
          </a:prstGeom>
        </p:spPr>
      </p:pic>
      <p:pic>
        <p:nvPicPr>
          <p:cNvPr id="61" name="Picture 60" descr="install09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420" y="807720"/>
            <a:ext cx="6233160" cy="5242560"/>
          </a:xfrm>
          <a:prstGeom prst="rect">
            <a:avLst/>
          </a:prstGeom>
        </p:spPr>
      </p:pic>
      <p:sp>
        <p:nvSpPr>
          <p:cNvPr id="62" name="Oval 61"/>
          <p:cNvSpPr/>
          <p:nvPr/>
        </p:nvSpPr>
        <p:spPr>
          <a:xfrm>
            <a:off x="2819400" y="1905000"/>
            <a:ext cx="228600" cy="304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3505200" y="2209800"/>
            <a:ext cx="228600" cy="304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/>
          <p:cNvSpPr txBox="1"/>
          <p:nvPr/>
        </p:nvSpPr>
        <p:spPr>
          <a:xfrm>
            <a:off x="3048000" y="25146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#</a:t>
            </a:r>
            <a:r>
              <a:rPr lang="en-GB" dirty="0" smtClean="0">
                <a:solidFill>
                  <a:srgbClr val="FF0000"/>
                </a:solidFill>
              </a:rPr>
              <a:t> shows I am logged as root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65" name="Picture 64" descr="install10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5420" y="807720"/>
            <a:ext cx="6233160" cy="5242560"/>
          </a:xfrm>
          <a:prstGeom prst="rect">
            <a:avLst/>
          </a:prstGeom>
        </p:spPr>
      </p:pic>
      <p:pic>
        <p:nvPicPr>
          <p:cNvPr id="66" name="Picture 65" descr="install11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5420" y="807720"/>
            <a:ext cx="6233160" cy="5242560"/>
          </a:xfrm>
          <a:prstGeom prst="rect">
            <a:avLst/>
          </a:prstGeom>
        </p:spPr>
      </p:pic>
      <p:pic>
        <p:nvPicPr>
          <p:cNvPr id="67" name="Picture 66" descr="install12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5420" y="807720"/>
            <a:ext cx="6233160" cy="5242560"/>
          </a:xfrm>
          <a:prstGeom prst="rect">
            <a:avLst/>
          </a:prstGeom>
        </p:spPr>
      </p:pic>
      <p:pic>
        <p:nvPicPr>
          <p:cNvPr id="69" name="Picture 68" descr="install14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5420" y="807720"/>
            <a:ext cx="6233160" cy="5242560"/>
          </a:xfrm>
          <a:prstGeom prst="rect">
            <a:avLst/>
          </a:prstGeom>
        </p:spPr>
      </p:pic>
      <p:sp>
        <p:nvSpPr>
          <p:cNvPr id="70" name="Oval 69"/>
          <p:cNvSpPr/>
          <p:nvPr/>
        </p:nvSpPr>
        <p:spPr>
          <a:xfrm>
            <a:off x="2819400" y="5257800"/>
            <a:ext cx="228600" cy="304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/>
          <p:nvPr/>
        </p:nvSpPr>
        <p:spPr>
          <a:xfrm>
            <a:off x="3505200" y="4953000"/>
            <a:ext cx="228600" cy="304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/>
          <p:cNvSpPr txBox="1"/>
          <p:nvPr/>
        </p:nvSpPr>
        <p:spPr>
          <a:xfrm>
            <a:off x="3200400" y="51816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$</a:t>
            </a:r>
            <a:r>
              <a:rPr lang="en-GB" dirty="0" smtClean="0">
                <a:solidFill>
                  <a:srgbClr val="FF0000"/>
                </a:solidFill>
              </a:rPr>
              <a:t> shows I am back to normal user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73" name="Picture 72" descr="install15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5420" y="807720"/>
            <a:ext cx="6233160" cy="5242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/>
      <p:bldP spid="70" grpId="0" animBg="1"/>
      <p:bldP spid="71" grpId="0" animBg="1"/>
      <p:bldP spid="7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26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trying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to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install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software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33528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3600" dirty="0" err="1" smtClean="0"/>
              <a:t>sudo</a:t>
            </a:r>
            <a:r>
              <a:rPr lang="en-GB" sz="3600" dirty="0" smtClean="0"/>
              <a:t> </a:t>
            </a:r>
            <a:r>
              <a:rPr lang="en-GB" sz="2800" i="1" dirty="0" smtClean="0"/>
              <a:t>command</a:t>
            </a:r>
            <a:endParaRPr lang="en-GB" sz="2800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3733800" y="14579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Execute a command as root</a:t>
            </a:r>
            <a:endParaRPr lang="en-GB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" y="2477869"/>
            <a:ext cx="33528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3600" dirty="0" err="1" smtClean="0"/>
              <a:t>su</a:t>
            </a:r>
            <a:endParaRPr lang="en-GB" sz="2800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3733800" y="25146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Login as root. </a:t>
            </a:r>
            <a:r>
              <a:rPr lang="en-GB" sz="2800" b="1" u="sng" dirty="0" smtClean="0">
                <a:solidFill>
                  <a:srgbClr val="FF0000"/>
                </a:solidFill>
              </a:rPr>
              <a:t>VERY, VERY RISKY!</a:t>
            </a:r>
            <a:endParaRPr lang="en-GB" sz="2800" b="1" u="sng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400" y="3544669"/>
            <a:ext cx="33528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3600" dirty="0" smtClean="0"/>
              <a:t>apt-get install</a:t>
            </a:r>
            <a:endParaRPr lang="en-GB" sz="2800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3733800" y="35915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Install a program</a:t>
            </a:r>
            <a:endParaRPr lang="en-GB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0" y="4687669"/>
            <a:ext cx="33528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3600" dirty="0" smtClean="0"/>
              <a:t>exit</a:t>
            </a:r>
            <a:endParaRPr lang="en-GB" sz="2800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3733800" y="4532293"/>
            <a:ext cx="541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Logoff. If logged on multiple names, you’ll go back to your previous id.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27</a:t>
            </a:r>
            <a:endParaRPr lang="fr-CA" dirty="0"/>
          </a:p>
        </p:txBody>
      </p:sp>
      <p:pic>
        <p:nvPicPr>
          <p:cNvPr id="14" name="Picture 13" descr="code-1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000250"/>
            <a:ext cx="3124200" cy="23431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0" y="62865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i="1" dirty="0" smtClean="0">
                <a:solidFill>
                  <a:srgbClr val="FF0000"/>
                </a:solidFill>
              </a:rPr>
              <a:t>DO NOT </a:t>
            </a:r>
            <a:r>
              <a:rPr lang="en-GB" sz="3600" dirty="0" smtClean="0"/>
              <a:t>give root access to many users. </a:t>
            </a:r>
          </a:p>
          <a:p>
            <a:pPr algn="ctr"/>
            <a:r>
              <a:rPr lang="en-GB" sz="3600" dirty="0" smtClean="0"/>
              <a:t>That’d be risky, uncontrollable, irresponsible. </a:t>
            </a:r>
            <a:endParaRPr lang="en-GB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4930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Should you nonetheless feel like you want to gamble with your life as a sys admin, at least </a:t>
            </a:r>
            <a:r>
              <a:rPr lang="en-GB" sz="2000" dirty="0" smtClean="0">
                <a:solidFill>
                  <a:srgbClr val="FF0000"/>
                </a:solidFill>
              </a:rPr>
              <a:t>log what the users do </a:t>
            </a:r>
            <a:r>
              <a:rPr lang="en-GB" sz="2000" dirty="0" smtClean="0"/>
              <a:t>(e.g., using </a:t>
            </a:r>
            <a:r>
              <a:rPr lang="en-GB" sz="2000" dirty="0" smtClean="0">
                <a:hlinkClick r:id="rId4"/>
              </a:rPr>
              <a:t>https://github.com/a2o/snoopy</a:t>
            </a:r>
            <a:r>
              <a:rPr lang="en-GB" sz="2000" dirty="0" smtClean="0"/>
              <a:t>)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28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Practice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home: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installing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software as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root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4" name="Picture 13" descr="OvMZBs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113472"/>
            <a:ext cx="3032760" cy="23012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2600" y="3247072"/>
            <a:ext cx="556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Install </a:t>
            </a:r>
            <a:r>
              <a:rPr lang="en-GB" dirty="0" err="1" smtClean="0"/>
              <a:t>KDevelop</a:t>
            </a:r>
            <a:r>
              <a:rPr lang="en-GB" dirty="0" smtClean="0"/>
              <a:t> and g++ using the following commands:</a:t>
            </a:r>
          </a:p>
          <a:p>
            <a:r>
              <a:rPr lang="en-GB" dirty="0" smtClean="0"/>
              <a:t>	$ </a:t>
            </a:r>
            <a:r>
              <a:rPr lang="en-GB" dirty="0" err="1" smtClean="0"/>
              <a:t>su</a:t>
            </a:r>
            <a:endParaRPr lang="en-GB" dirty="0" smtClean="0"/>
          </a:p>
          <a:p>
            <a:r>
              <a:rPr lang="en-GB" dirty="0" smtClean="0"/>
              <a:t>	# apt-get install g++</a:t>
            </a:r>
          </a:p>
          <a:p>
            <a:r>
              <a:rPr lang="en-GB" dirty="0" smtClean="0"/>
              <a:t>	# apt-get install </a:t>
            </a:r>
            <a:r>
              <a:rPr lang="en-GB" dirty="0" err="1" smtClean="0"/>
              <a:t>kdevelop</a:t>
            </a:r>
            <a:endParaRPr lang="en-GB" dirty="0" smtClean="0"/>
          </a:p>
          <a:p>
            <a:r>
              <a:rPr lang="en-GB" dirty="0" smtClean="0"/>
              <a:t>	# exit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685800" y="5020270"/>
            <a:ext cx="784860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This will give you a C++ compiler (named g++) and an IDE (named </a:t>
            </a:r>
            <a:r>
              <a:rPr lang="en-GB" dirty="0" err="1" smtClean="0"/>
              <a:t>KDevelop</a:t>
            </a:r>
            <a:r>
              <a:rPr lang="en-GB" dirty="0" smtClean="0"/>
              <a:t>).</a:t>
            </a:r>
          </a:p>
          <a:p>
            <a:pPr algn="ctr"/>
            <a:r>
              <a:rPr lang="en-GB" dirty="0" smtClean="0"/>
              <a:t>You will need the compiler for your assignments, but you can write your files with anything you like (= you don’t have to use </a:t>
            </a:r>
            <a:r>
              <a:rPr lang="en-GB" dirty="0" err="1" smtClean="0"/>
              <a:t>KDevelop</a:t>
            </a:r>
            <a:r>
              <a:rPr lang="en-GB" dirty="0" smtClean="0"/>
              <a:t> if you prefer something else).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Practice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home: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installing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software as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root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2" name="Picture 11" descr="script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420" y="1066800"/>
            <a:ext cx="6233160" cy="5234940"/>
          </a:xfrm>
          <a:prstGeom prst="rect">
            <a:avLst/>
          </a:prstGeom>
        </p:spPr>
      </p:pic>
      <p:pic>
        <p:nvPicPr>
          <p:cNvPr id="13" name="Picture 12" descr="script4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20" y="1066800"/>
            <a:ext cx="6233160" cy="5234940"/>
          </a:xfrm>
          <a:prstGeom prst="rect">
            <a:avLst/>
          </a:prstGeom>
        </p:spPr>
      </p:pic>
      <p:pic>
        <p:nvPicPr>
          <p:cNvPr id="17" name="Picture 16" descr="script5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20" y="1066800"/>
            <a:ext cx="6233160" cy="5234940"/>
          </a:xfrm>
          <a:prstGeom prst="rect">
            <a:avLst/>
          </a:prstGeom>
        </p:spPr>
      </p:pic>
      <p:pic>
        <p:nvPicPr>
          <p:cNvPr id="18" name="Picture 17" descr="script6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20" y="1066800"/>
            <a:ext cx="6233160" cy="5234940"/>
          </a:xfrm>
          <a:prstGeom prst="rect">
            <a:avLst/>
          </a:prstGeom>
        </p:spPr>
      </p:pic>
      <p:pic>
        <p:nvPicPr>
          <p:cNvPr id="19" name="Picture 18" descr="script7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420" y="1066800"/>
            <a:ext cx="6233160" cy="523494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29</a:t>
            </a:r>
            <a:endParaRPr lang="fr-CA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685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This will be what you get </a:t>
            </a:r>
            <a:r>
              <a:rPr lang="en-GB" sz="2000" b="1" dirty="0" smtClean="0">
                <a:solidFill>
                  <a:srgbClr val="FF0000"/>
                </a:solidFill>
              </a:rPr>
              <a:t>after you do the install at home</a:t>
            </a:r>
            <a:r>
              <a:rPr lang="en-GB" dirty="0" smtClean="0"/>
              <a:t>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w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510540"/>
            <a:ext cx="6522720" cy="583692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rot="10800000">
            <a:off x="5715000" y="5105400"/>
            <a:ext cx="1447800" cy="15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</a:t>
            </a:r>
            <a:endParaRPr lang="fr-CA" dirty="0"/>
          </a:p>
        </p:txBody>
      </p:sp>
      <p:pic>
        <p:nvPicPr>
          <p:cNvPr id="12" name="Picture 11" descr="log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1314450"/>
            <a:ext cx="5623560" cy="4229100"/>
          </a:xfrm>
          <a:prstGeom prst="rect">
            <a:avLst/>
          </a:prstGeom>
        </p:spPr>
      </p:pic>
      <p:pic>
        <p:nvPicPr>
          <p:cNvPr id="13" name="Picture 12" descr="log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610" y="811530"/>
            <a:ext cx="6240780" cy="5234940"/>
          </a:xfrm>
          <a:prstGeom prst="rect">
            <a:avLst/>
          </a:prstGeom>
        </p:spPr>
      </p:pic>
      <p:pic>
        <p:nvPicPr>
          <p:cNvPr id="14" name="Picture 13" descr="log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610" y="811530"/>
            <a:ext cx="6240780" cy="5234940"/>
          </a:xfrm>
          <a:prstGeom prst="rect">
            <a:avLst/>
          </a:prstGeom>
        </p:spPr>
      </p:pic>
      <p:pic>
        <p:nvPicPr>
          <p:cNvPr id="15" name="Picture 14" descr="log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610" y="811530"/>
            <a:ext cx="6240780" cy="5234940"/>
          </a:xfrm>
          <a:prstGeom prst="rect">
            <a:avLst/>
          </a:prstGeom>
        </p:spPr>
      </p:pic>
      <p:pic>
        <p:nvPicPr>
          <p:cNvPr id="16" name="Picture 15" descr="log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1610" y="811530"/>
            <a:ext cx="6240780" cy="523494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rot="5400000">
            <a:off x="3619500" y="5219700"/>
            <a:ext cx="838200" cy="15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90800" y="443126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This is how you get to the </a:t>
            </a:r>
            <a:r>
              <a:rPr lang="en-GB" b="1" dirty="0" smtClean="0">
                <a:solidFill>
                  <a:srgbClr val="FF0000"/>
                </a:solidFill>
              </a:rPr>
              <a:t>Shell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20" name="Picture 19" descr="log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1610" y="811530"/>
            <a:ext cx="6240780" cy="52349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66800" y="76200"/>
            <a:ext cx="6934200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The </a:t>
            </a:r>
            <a:r>
              <a:rPr lang="en-GB" b="1" dirty="0" smtClean="0">
                <a:solidFill>
                  <a:srgbClr val="FF0000"/>
                </a:solidFill>
              </a:rPr>
              <a:t>Shell</a:t>
            </a:r>
            <a:r>
              <a:rPr lang="en-GB" dirty="0" smtClean="0"/>
              <a:t> is a user interface to let you access the services of the operating system. It typically provides a </a:t>
            </a:r>
            <a:r>
              <a:rPr lang="en-GB" dirty="0" smtClean="0">
                <a:solidFill>
                  <a:srgbClr val="FF0000"/>
                </a:solidFill>
              </a:rPr>
              <a:t>command-line interface</a:t>
            </a:r>
            <a:r>
              <a:rPr lang="en-GB" dirty="0" smtClean="0"/>
              <a:t>.</a:t>
            </a:r>
            <a:endParaRPr lang="en-GB" dirty="0"/>
          </a:p>
        </p:txBody>
      </p:sp>
      <p:pic>
        <p:nvPicPr>
          <p:cNvPr id="22" name="Picture 21" descr="logA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5420" y="815340"/>
            <a:ext cx="6233160" cy="5227320"/>
          </a:xfrm>
          <a:prstGeom prst="rect">
            <a:avLst/>
          </a:prstGeom>
        </p:spPr>
      </p:pic>
      <p:pic>
        <p:nvPicPr>
          <p:cNvPr id="23" name="Picture 22" descr="logB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5420" y="815340"/>
            <a:ext cx="6233160" cy="5227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2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5</a:t>
            </a:r>
            <a:endParaRPr lang="fr-CA" dirty="0"/>
          </a:p>
        </p:txBody>
      </p:sp>
      <p:sp>
        <p:nvSpPr>
          <p:cNvPr id="17" name="Title 5"/>
          <p:cNvSpPr>
            <a:spLocks noGrp="1"/>
          </p:cNvSpPr>
          <p:nvPr>
            <p:ph type="title"/>
          </p:nvPr>
        </p:nvSpPr>
        <p:spPr>
          <a:xfrm>
            <a:off x="914400" y="152400"/>
            <a:ext cx="7467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UNIX Shell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Content Placeholder 6"/>
          <p:cNvSpPr>
            <a:spLocks noGrp="1"/>
          </p:cNvSpPr>
          <p:nvPr>
            <p:ph sz="quarter" idx="1"/>
          </p:nvPr>
        </p:nvSpPr>
        <p:spPr>
          <a:xfrm>
            <a:off x="914400" y="1477962"/>
            <a:ext cx="7467600" cy="4873625"/>
          </a:xfrm>
        </p:spPr>
        <p:txBody>
          <a:bodyPr/>
          <a:lstStyle/>
          <a:p>
            <a:r>
              <a:rPr lang="en-US" dirty="0" smtClean="0">
                <a:latin typeface="Century Schoolbook" pitchFamily="18" charset="0"/>
              </a:rPr>
              <a:t>traditional user interface</a:t>
            </a:r>
          </a:p>
          <a:p>
            <a:r>
              <a:rPr lang="en-US" dirty="0" smtClean="0">
                <a:latin typeface="Century Schoolbook" pitchFamily="18" charset="0"/>
              </a:rPr>
              <a:t>= the “command line”</a:t>
            </a:r>
          </a:p>
          <a:p>
            <a:endParaRPr lang="en-US" dirty="0" smtClean="0">
              <a:latin typeface="Century Schoolbook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en-US" u="sng" dirty="0" smtClean="0">
                <a:latin typeface="Century Schoolbook" pitchFamily="18" charset="0"/>
              </a:rPr>
              <a:t>Features:</a:t>
            </a:r>
          </a:p>
          <a:p>
            <a:pPr lvl="1"/>
            <a:r>
              <a:rPr lang="en-US" dirty="0" smtClean="0">
                <a:latin typeface="Century Schoolbook" pitchFamily="18" charset="0"/>
              </a:rPr>
              <a:t>Interpret and execute commands</a:t>
            </a:r>
          </a:p>
          <a:p>
            <a:pPr lvl="1"/>
            <a:r>
              <a:rPr lang="en-US" dirty="0" smtClean="0">
                <a:latin typeface="Century Schoolbook" pitchFamily="18" charset="0"/>
              </a:rPr>
              <a:t>Command history and editing</a:t>
            </a:r>
          </a:p>
          <a:p>
            <a:pPr lvl="1"/>
            <a:r>
              <a:rPr lang="en-US" dirty="0" smtClean="0">
                <a:latin typeface="Century Schoolbook" pitchFamily="18" charset="0"/>
              </a:rPr>
              <a:t>Command scripting</a:t>
            </a:r>
          </a:p>
          <a:p>
            <a:pPr lvl="1"/>
            <a:r>
              <a:rPr lang="en-US" dirty="0" smtClean="0">
                <a:latin typeface="Century Schoolbook" pitchFamily="18" charset="0"/>
              </a:rPr>
              <a:t>Job control</a:t>
            </a:r>
          </a:p>
          <a:p>
            <a:pPr lvl="1"/>
            <a:endParaRPr lang="en-US" dirty="0" smtClean="0">
              <a:latin typeface="Century Schoolbook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ell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93004" cy="373380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6</a:t>
            </a:r>
            <a:endParaRPr lang="fr-CA" dirty="0"/>
          </a:p>
        </p:txBody>
      </p:sp>
      <p:sp>
        <p:nvSpPr>
          <p:cNvPr id="17" name="Title 5"/>
          <p:cNvSpPr>
            <a:spLocks noGrp="1"/>
          </p:cNvSpPr>
          <p:nvPr>
            <p:ph type="title"/>
          </p:nvPr>
        </p:nvSpPr>
        <p:spPr>
          <a:xfrm>
            <a:off x="914400" y="152400"/>
            <a:ext cx="7467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UNIX Shell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en-US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 descr="fig1_shell-history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066" y="990600"/>
            <a:ext cx="6553934" cy="380403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10200" y="2514600"/>
            <a:ext cx="1676400" cy="685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4191000" y="419100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There are different possible Unix Shells. The one we use is </a:t>
            </a:r>
            <a:r>
              <a:rPr lang="en-GB" b="1" dirty="0" smtClean="0">
                <a:solidFill>
                  <a:srgbClr val="FF0000"/>
                </a:solidFill>
              </a:rPr>
              <a:t>Bash</a:t>
            </a:r>
            <a:r>
              <a:rPr lang="en-GB" dirty="0" smtClean="0"/>
              <a:t>. 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1905000" y="4953000"/>
            <a:ext cx="4572000" cy="914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Wikipedia-logo-v2.sv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4114799"/>
            <a:ext cx="2209800" cy="201678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09800" y="51054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If you want to know more about the shells, just have a look at </a:t>
            </a:r>
            <a:r>
              <a:rPr lang="en-GB" b="1" dirty="0" smtClean="0"/>
              <a:t>Unix Shell </a:t>
            </a:r>
            <a:r>
              <a:rPr lang="en-GB" dirty="0" smtClean="0"/>
              <a:t>on Wikipedia!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ell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93004" cy="373380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7</a:t>
            </a:r>
            <a:endParaRPr lang="fr-CA" dirty="0"/>
          </a:p>
        </p:txBody>
      </p:sp>
      <p:sp>
        <p:nvSpPr>
          <p:cNvPr id="17" name="Title 5"/>
          <p:cNvSpPr>
            <a:spLocks noGrp="1"/>
          </p:cNvSpPr>
          <p:nvPr>
            <p:ph type="title"/>
          </p:nvPr>
        </p:nvSpPr>
        <p:spPr>
          <a:xfrm>
            <a:off x="914400" y="152400"/>
            <a:ext cx="7467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UNIX Shell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en-US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8" descr="ps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1021080"/>
            <a:ext cx="6233160" cy="52273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6200" y="4001869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To know what Shell you are using, type the command: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5800" y="4724400"/>
            <a:ext cx="15240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3600" dirty="0" err="1" smtClean="0"/>
              <a:t>ps</a:t>
            </a:r>
            <a:r>
              <a:rPr lang="en-GB" sz="3600" dirty="0" smtClean="0"/>
              <a:t> $$</a:t>
            </a:r>
            <a:endParaRPr lang="en-GB" sz="3600" dirty="0"/>
          </a:p>
        </p:txBody>
      </p:sp>
      <p:cxnSp>
        <p:nvCxnSpPr>
          <p:cNvPr id="23" name="Straight Arrow Connector 22"/>
          <p:cNvCxnSpPr/>
          <p:nvPr/>
        </p:nvCxnSpPr>
        <p:spPr>
          <a:xfrm rot="16200000" flipV="1">
            <a:off x="5143500" y="2781300"/>
            <a:ext cx="1066800" cy="8382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ell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93004" cy="373380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8</a:t>
            </a:r>
            <a:endParaRPr lang="fr-CA" dirty="0"/>
          </a:p>
        </p:txBody>
      </p:sp>
      <p:sp>
        <p:nvSpPr>
          <p:cNvPr id="17" name="Title 5"/>
          <p:cNvSpPr>
            <a:spLocks noGrp="1"/>
          </p:cNvSpPr>
          <p:nvPr>
            <p:ph type="title"/>
          </p:nvPr>
        </p:nvSpPr>
        <p:spPr>
          <a:xfrm>
            <a:off x="914400" y="152400"/>
            <a:ext cx="7467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UNIX Shell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en-US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 descr="case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400" y="1022400"/>
            <a:ext cx="6233160" cy="52273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48000" y="3352800"/>
            <a:ext cx="579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u="sng" dirty="0" smtClean="0">
                <a:solidFill>
                  <a:srgbClr val="FF0000"/>
                </a:solidFill>
              </a:rPr>
              <a:t>Unix is case-sensitive!</a:t>
            </a:r>
            <a:endParaRPr lang="en-GB" sz="4800" b="1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ell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93004" cy="373380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intro: the </a:t>
            </a:r>
            <a:r>
              <a:rPr lang="fr-FR" dirty="0" err="1" smtClean="0"/>
              <a:t>shell</a:t>
            </a:r>
            <a:r>
              <a:rPr lang="fr-FR" dirty="0" smtClean="0"/>
              <a:t>, permissions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9</a:t>
            </a:r>
            <a:endParaRPr lang="fr-CA" dirty="0"/>
          </a:p>
        </p:txBody>
      </p:sp>
      <p:sp>
        <p:nvSpPr>
          <p:cNvPr id="17" name="Title 5"/>
          <p:cNvSpPr>
            <a:spLocks noGrp="1"/>
          </p:cNvSpPr>
          <p:nvPr>
            <p:ph type="title"/>
          </p:nvPr>
        </p:nvSpPr>
        <p:spPr>
          <a:xfrm>
            <a:off x="914400" y="152400"/>
            <a:ext cx="7467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UNIX Shell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en-US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 descr="case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400" y="1022400"/>
            <a:ext cx="6233160" cy="52273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320000" y="2895600"/>
            <a:ext cx="152400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4464000" y="2196000"/>
            <a:ext cx="228600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4680000" y="2160000"/>
            <a:ext cx="228600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2971800" y="359158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rgbClr val="FF0000"/>
                </a:solidFill>
              </a:rPr>
              <a:t>Command prompt</a:t>
            </a:r>
            <a:endParaRPr lang="en-GB" sz="2800" b="1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rot="5400000" flipH="1" flipV="1">
            <a:off x="4153405" y="3466018"/>
            <a:ext cx="533400" cy="216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24400" y="304800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rgbClr val="FF0000"/>
                </a:solidFill>
              </a:rPr>
              <a:t>Command name</a:t>
            </a:r>
            <a:endParaRPr lang="en-GB" sz="2800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rot="16200000" flipV="1">
            <a:off x="4610102" y="2552701"/>
            <a:ext cx="685799" cy="60959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67400" y="236220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rgbClr val="FF0000"/>
                </a:solidFill>
              </a:rPr>
              <a:t>Argument</a:t>
            </a:r>
            <a:endParaRPr lang="en-GB" sz="2800" b="1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/>
          <p:cNvCxnSpPr>
            <a:stCxn id="26" idx="1"/>
          </p:cNvCxnSpPr>
          <p:nvPr/>
        </p:nvCxnSpPr>
        <p:spPr>
          <a:xfrm rot="10800000">
            <a:off x="4953002" y="2286000"/>
            <a:ext cx="914399" cy="33781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1198</Words>
  <Application>Microsoft Office PowerPoint</Application>
  <PresentationFormat>On-screen Show (4:3)</PresentationFormat>
  <Paragraphs>257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Slide 2</vt:lpstr>
      <vt:lpstr>Slide 3</vt:lpstr>
      <vt:lpstr>Slide 4</vt:lpstr>
      <vt:lpstr>UNIX Shell</vt:lpstr>
      <vt:lpstr>UNIX Shells</vt:lpstr>
      <vt:lpstr>UNIX Shells</vt:lpstr>
      <vt:lpstr>UNIX Shells</vt:lpstr>
      <vt:lpstr>UNIX Shells</vt:lpstr>
      <vt:lpstr>UNIX Shells</vt:lpstr>
      <vt:lpstr>UNIX Shells</vt:lpstr>
      <vt:lpstr>UNIX Shells</vt:lpstr>
      <vt:lpstr>UNIX Shells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Aqualonne</dc:creator>
  <cp:lastModifiedBy>Aqualonne</cp:lastModifiedBy>
  <cp:revision>613</cp:revision>
  <dcterms:created xsi:type="dcterms:W3CDTF">2006-08-16T00:00:00Z</dcterms:created>
  <dcterms:modified xsi:type="dcterms:W3CDTF">2016-01-26T23:09:51Z</dcterms:modified>
</cp:coreProperties>
</file>